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74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1" r:id="rId23"/>
    <p:sldId id="290" r:id="rId24"/>
    <p:sldId id="268" r:id="rId25"/>
    <p:sldId id="273" r:id="rId26"/>
    <p:sldId id="292" r:id="rId27"/>
    <p:sldId id="275" r:id="rId28"/>
    <p:sldId id="293" r:id="rId29"/>
    <p:sldId id="294" r:id="rId30"/>
    <p:sldId id="295" r:id="rId31"/>
    <p:sldId id="296" r:id="rId32"/>
    <p:sldId id="289" r:id="rId33"/>
    <p:sldId id="297" r:id="rId34"/>
  </p:sldIdLst>
  <p:sldSz cx="9144000" cy="6858000" type="screen4x3"/>
  <p:notesSz cx="7099300" cy="10234613"/>
  <p:defaultTextStyle>
    <a:defPPr>
      <a:defRPr lang="en-GB">
        <a:uFillTx/>
      </a:defRPr>
    </a:defPPr>
    <a:lvl1pPr algn="l" defTabSz="457200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1pPr>
    <a:lvl2pPr marL="457200" algn="l" defTabSz="457200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2pPr>
    <a:lvl3pPr marL="914400" algn="l" defTabSz="457200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3pPr>
    <a:lvl4pPr marL="1371600" algn="l" defTabSz="457200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4pPr>
    <a:lvl5pPr marL="1828800" algn="l" defTabSz="457200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uFillTx/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2" autoAdjust="0"/>
    <p:restoredTop sz="82056" autoAdjust="0"/>
  </p:normalViewPr>
  <p:slideViewPr>
    <p:cSldViewPr>
      <p:cViewPr varScale="1">
        <p:scale>
          <a:sx n="136" d="100"/>
          <a:sy n="136" d="100"/>
        </p:scale>
        <p:origin x="1748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884" y="-7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1"/>
          <p:cNvSpPr>
            <a:spLocks noChangeArrowheads="1"/>
          </p:cNvSpPr>
          <p:nvPr/>
        </p:nvSpPr>
        <p:spPr bwMode="auto">
          <a:xfrm>
            <a:off x="0" y="2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wrap="none" lIns="96661" tIns="48331" rIns="96661" bIns="48331" anchor="ctr"/>
          <a:lstStyle/>
          <a:p>
            <a:endParaRPr lang="en-US" altLang="ko-KR">
              <a:uFillTx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3" y="2"/>
            <a:ext cx="3074720" cy="509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>
            <a:lvl1pPr latinLnBrk="0">
              <a:buClr>
                <a:srgbClr val="000000"/>
              </a:buClr>
              <a:buSzPct val="45000"/>
              <a:buFont typeface="Wingdings" pitchFamily="2" charset="2"/>
              <a:buNone/>
              <a:defRPr kumimoji="0" sz="1300">
                <a:solidFill>
                  <a:srgbClr val="000000"/>
                </a:solidFill>
                <a:uFillTx/>
                <a:latin typeface="Times New Roman" pitchFamily="18" charset="0"/>
                <a:ea typeface="굴림" pitchFamily="50" charset="-127"/>
                <a:cs typeface="Lucida Sans Unicode" pitchFamily="34" charset="0"/>
              </a:defRPr>
            </a:lvl1pPr>
          </a:lstStyle>
          <a:p>
            <a:pPr>
              <a:defRPr>
                <a:uFillTx/>
              </a:defRPr>
            </a:pPr>
            <a:endParaRPr lang="en-GB" altLang="ko-KR">
              <a:uFillTx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294" y="2"/>
            <a:ext cx="3074719" cy="509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>
            <a:lvl1pPr algn="r" latinLnBrk="0">
              <a:buClr>
                <a:srgbClr val="000000"/>
              </a:buClr>
              <a:buSzPct val="45000"/>
              <a:buFont typeface="Wingdings" pitchFamily="2" charset="2"/>
              <a:buNone/>
              <a:defRPr kumimoji="0" sz="1300">
                <a:solidFill>
                  <a:srgbClr val="000000"/>
                </a:solidFill>
                <a:uFillTx/>
                <a:latin typeface="Times New Roman" pitchFamily="18" charset="0"/>
                <a:ea typeface="굴림" pitchFamily="50" charset="-127"/>
                <a:cs typeface="Lucida Sans Unicode" pitchFamily="34" charset="0"/>
              </a:defRPr>
            </a:lvl1pPr>
          </a:lstStyle>
          <a:p>
            <a:pPr>
              <a:defRPr>
                <a:uFillTx/>
              </a:defRPr>
            </a:pPr>
            <a:endParaRPr lang="en-GB" altLang="ko-KR">
              <a:uFillTx/>
            </a:endParaRPr>
          </a:p>
        </p:txBody>
      </p:sp>
      <p:sp>
        <p:nvSpPr>
          <p:cNvPr id="317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3337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932" y="4861441"/>
            <a:ext cx="5677797" cy="460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>
              <a:uFillTx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3" y="9721106"/>
            <a:ext cx="3074720" cy="509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139" tIns="49472" rIns="95139" bIns="49472" numCol="1" anchor="b" anchorCtr="0" compatLnSpc="1">
            <a:prstTxWarp prst="textNoShape">
              <a:avLst/>
            </a:prstTxWarp>
          </a:bodyPr>
          <a:lstStyle>
            <a:lvl1pPr latinLnBrk="0">
              <a:buClr>
                <a:srgbClr val="000000"/>
              </a:buClr>
              <a:buSzPct val="45000"/>
              <a:buFont typeface="Wingdings" pitchFamily="2" charset="2"/>
              <a:buNone/>
              <a:defRPr kumimoji="0" sz="1300">
                <a:solidFill>
                  <a:srgbClr val="000000"/>
                </a:solidFill>
                <a:uFillTx/>
                <a:latin typeface="Times New Roman" pitchFamily="18" charset="0"/>
                <a:ea typeface="굴림" pitchFamily="50" charset="-127"/>
                <a:cs typeface="Lucida Sans Unicode" pitchFamily="34" charset="0"/>
              </a:defRPr>
            </a:lvl1pPr>
          </a:lstStyle>
          <a:p>
            <a:pPr>
              <a:defRPr>
                <a:uFillTx/>
              </a:defRPr>
            </a:pPr>
            <a:endParaRPr lang="en-GB" altLang="ko-KR">
              <a:uFillTx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294" y="9721106"/>
            <a:ext cx="3074719" cy="509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latinLnBrk="0">
              <a:buClr>
                <a:srgbClr val="000000"/>
              </a:buClr>
              <a:buSzPct val="45000"/>
              <a:buFont typeface="Wingdings" pitchFamily="2" charset="2"/>
              <a:buNone/>
              <a:defRPr kumimoji="0" sz="1300">
                <a:solidFill>
                  <a:srgbClr val="000000"/>
                </a:solidFill>
                <a:uFillTx/>
                <a:latin typeface="Times New Roman" pitchFamily="18" charset="0"/>
                <a:ea typeface="굴림" pitchFamily="50" charset="-127"/>
                <a:cs typeface="Lucida Sans Unicode" pitchFamily="34" charset="0"/>
              </a:defRPr>
            </a:lvl1pPr>
          </a:lstStyle>
          <a:p>
            <a:pPr>
              <a:defRPr>
                <a:uFillTx/>
              </a:defRPr>
            </a:pPr>
            <a:fld id="{EBA1F4ED-5580-4468-A1CA-7B0F0321E607}" type="slidenum">
              <a:rPr lang="ko-KR" altLang="en-GB">
                <a:uFillTx/>
              </a:rPr>
              <a:pPr>
                <a:defRPr>
                  <a:uFillTx/>
                </a:defRPr>
              </a:pPr>
              <a:t>‹#›</a:t>
            </a:fld>
            <a:endParaRPr lang="en-GB" altLang="ko-KR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latinLnBrk="1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kumimoji="1" sz="1200" kern="1200">
        <a:solidFill>
          <a:srgbClr val="000000"/>
        </a:solidFill>
        <a:uFillTx/>
        <a:latin typeface="굴림" pitchFamily="50" charset="-127"/>
        <a:ea typeface="굴림" pitchFamily="50" charset="-127"/>
        <a:cs typeface="+mn-cs"/>
      </a:defRPr>
    </a:lvl1pPr>
    <a:lvl2pPr marL="742950" indent="-285750" algn="l" defTabSz="457200" rtl="0" eaLnBrk="0" fontAlgn="base" latinLnBrk="1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kumimoji="1" sz="1200" kern="1200">
        <a:solidFill>
          <a:srgbClr val="000000"/>
        </a:solidFill>
        <a:uFillTx/>
        <a:latin typeface="굴림" pitchFamily="50" charset="-127"/>
        <a:ea typeface="굴림" pitchFamily="50" charset="-127"/>
        <a:cs typeface="+mn-cs"/>
      </a:defRPr>
    </a:lvl2pPr>
    <a:lvl3pPr marL="1143000" indent="-228600" algn="l" defTabSz="457200" rtl="0" eaLnBrk="0" fontAlgn="base" latinLnBrk="1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kumimoji="1" sz="1200" kern="1200">
        <a:solidFill>
          <a:srgbClr val="000000"/>
        </a:solidFill>
        <a:uFillTx/>
        <a:latin typeface="굴림" pitchFamily="50" charset="-127"/>
        <a:ea typeface="굴림" pitchFamily="50" charset="-127"/>
        <a:cs typeface="+mn-cs"/>
      </a:defRPr>
    </a:lvl3pPr>
    <a:lvl4pPr marL="1600200" indent="-228600" algn="l" defTabSz="457200" rtl="0" eaLnBrk="0" fontAlgn="base" latinLnBrk="1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kumimoji="1" sz="1200" kern="1200">
        <a:solidFill>
          <a:srgbClr val="000000"/>
        </a:solidFill>
        <a:uFillTx/>
        <a:latin typeface="굴림" pitchFamily="50" charset="-127"/>
        <a:ea typeface="굴림" pitchFamily="50" charset="-127"/>
        <a:cs typeface="+mn-cs"/>
      </a:defRPr>
    </a:lvl4pPr>
    <a:lvl5pPr marL="2057400" indent="-228600" algn="l" defTabSz="457200" rtl="0" eaLnBrk="0" fontAlgn="base" latinLnBrk="1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kumimoji="1" sz="1200" kern="1200">
        <a:solidFill>
          <a:srgbClr val="000000"/>
        </a:solidFill>
        <a:uFillTx/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85372" indent="-302066" eaLnBrk="0" hangingPunct="0"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208265" indent="-241653" eaLnBrk="0" hangingPunct="0"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91571" indent="-241653" eaLnBrk="0" hangingPunct="0"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174878" indent="-241653" eaLnBrk="0" hangingPunct="0"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6D446008-C4AC-4DD6-9375-86C997EDC38A}" type="slidenum">
              <a:rPr kumimoji="0" lang="ko-KR" altLang="en-GB" sz="1300">
                <a:solidFill>
                  <a:srgbClr val="000000"/>
                </a:solidFill>
                <a:uFillTx/>
                <a:latin typeface="Times New Roman" pitchFamily="18" charset="0"/>
              </a:rPr>
              <a:pPr eaLnBrk="1" hangingPunct="1"/>
              <a:t>1</a:t>
            </a:fld>
            <a:endParaRPr kumimoji="0" lang="en-GB" altLang="ko-KR" sz="13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930" y="4861444"/>
            <a:ext cx="5679440" cy="4607353"/>
          </a:xfrm>
          <a:noFill/>
        </p:spPr>
        <p:txBody>
          <a:bodyPr wrap="none" anchor="ctr"/>
          <a:lstStyle/>
          <a:p>
            <a:pPr eaLnBrk="1" hangingPunct="1"/>
            <a:endParaRPr lang="en-US" altLang="ko-KR" dirty="0" smtClean="0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5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3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9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8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12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EBA1F4ED-5580-4468-A1CA-7B0F0321E607}" type="slidenum">
              <a:rPr lang="ko-KR" altLang="en-GB" smtClean="0">
                <a:uFillTx/>
              </a:rPr>
              <a:pPr>
                <a:defRPr>
                  <a:uFillTx/>
                </a:defRPr>
              </a:pPr>
              <a:t>16</a:t>
            </a:fld>
            <a:endParaRPr lang="en-GB" altLang="ko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136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0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0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EBA1F4ED-5580-4468-A1CA-7B0F0321E607}" type="slidenum">
              <a:rPr lang="ko-KR" altLang="en-GB" smtClean="0">
                <a:uFillTx/>
              </a:rPr>
              <a:pPr>
                <a:defRPr>
                  <a:uFillTx/>
                </a:defRPr>
              </a:pPr>
              <a:t>2</a:t>
            </a:fld>
            <a:endParaRPr lang="en-GB" altLang="ko-KR">
              <a:uFillTx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14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5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EBA1F4ED-5580-4468-A1CA-7B0F0321E607}" type="slidenum">
              <a:rPr lang="ko-KR" altLang="en-GB" smtClean="0">
                <a:uFillTx/>
              </a:rPr>
              <a:pPr>
                <a:defRPr>
                  <a:uFillTx/>
                </a:defRPr>
              </a:pPr>
              <a:t>22</a:t>
            </a:fld>
            <a:endParaRPr lang="en-GB" altLang="ko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823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9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9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82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0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4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EBA1F4ED-5580-4468-A1CA-7B0F0321E607}" type="slidenum">
              <a:rPr lang="ko-KR" altLang="en-GB" smtClean="0">
                <a:uFillTx/>
              </a:rPr>
              <a:pPr>
                <a:defRPr>
                  <a:uFillTx/>
                </a:defRPr>
              </a:pPr>
              <a:t>3</a:t>
            </a:fld>
            <a:endParaRPr lang="en-GB" altLang="ko-KR">
              <a:uFillTx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27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6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</a:t>
            </a:r>
            <a:r>
              <a:rPr lang="en-US" baseline="0" dirty="0" smtClean="0"/>
              <a:t> of today’s talk.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1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EA52F-EB22-024B-AA0E-C9AC018B0A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EBA1F4ED-5580-4468-A1CA-7B0F0321E607}" type="slidenum">
              <a:rPr lang="ko-KR" altLang="en-GB" smtClean="0">
                <a:uFillTx/>
              </a:rPr>
              <a:pPr>
                <a:defRPr>
                  <a:uFillTx/>
                </a:defRPr>
              </a:pPr>
              <a:t>9</a:t>
            </a:fld>
            <a:endParaRPr lang="en-GB" altLang="ko-KR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340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6122987"/>
          </a:xfrm>
        </p:spPr>
        <p:txBody>
          <a:bodyPr vert="eaVert"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6122987"/>
          </a:xfrm>
        </p:spPr>
        <p:txBody>
          <a:bodyPr vert="eaVert"/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err="1" smtClean="0">
                <a:uFillTx/>
              </a:rPr>
              <a:t>마스터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제목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스타일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편집</a:t>
            </a:r>
            <a:endParaRPr lang="en-US" altLang="ko-KR" dirty="0" smtClean="0">
              <a:uFillTx/>
            </a:endParaRP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err="1" smtClean="0">
                <a:uFillTx/>
              </a:rPr>
              <a:t>마스터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텍스트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스타일을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편집합니다</a:t>
            </a:r>
            <a:endParaRPr lang="en-US" altLang="ko-KR" dirty="0" smtClean="0">
              <a:uFillTx/>
            </a:endParaRPr>
          </a:p>
          <a:p>
            <a:pPr lvl="1"/>
            <a:r>
              <a:rPr lang="en-US" altLang="ko-KR" dirty="0" err="1" smtClean="0">
                <a:uFillTx/>
              </a:rPr>
              <a:t>둘째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2"/>
            <a:r>
              <a:rPr lang="en-US" altLang="ko-KR" dirty="0" err="1" smtClean="0">
                <a:uFillTx/>
              </a:rPr>
              <a:t>셋째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3"/>
            <a:r>
              <a:rPr lang="en-US" altLang="ko-KR" dirty="0" err="1" smtClean="0">
                <a:uFillTx/>
              </a:rPr>
              <a:t>넷째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4"/>
            <a:r>
              <a:rPr lang="en-US" altLang="ko-KR" dirty="0" err="1" smtClean="0">
                <a:uFillTx/>
              </a:rPr>
              <a:t>다섯째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>
            <a:lvl1pPr>
              <a:defRPr>
                <a:uFillTx/>
                <a:latin typeface="+mn-lt"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>
            <a:lvl1pPr>
              <a:defRPr>
                <a:uFillTx/>
                <a:latin typeface="+mn-lt"/>
              </a:defRPr>
            </a:lvl1pPr>
            <a:lvl2pPr>
              <a:defRPr>
                <a:uFillTx/>
                <a:latin typeface="+mn-lt"/>
              </a:defRPr>
            </a:lvl2pPr>
            <a:lvl3pPr>
              <a:defRPr>
                <a:uFillTx/>
                <a:latin typeface="+mn-lt"/>
              </a:defRPr>
            </a:lvl3pPr>
            <a:lvl4pPr>
              <a:defRPr>
                <a:uFillTx/>
                <a:latin typeface="+mn-lt"/>
              </a:defRPr>
            </a:lvl4pPr>
            <a:lvl5pPr>
              <a:defRPr>
                <a:uFillTx/>
                <a:latin typeface="+mn-lt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lvl="0"/>
            <a:endParaRPr lang="en-US" noProof="0" dirty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err="1" smtClean="0">
                <a:uFillTx/>
              </a:rPr>
              <a:t>마스터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제목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스타일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편집</a:t>
            </a:r>
            <a:endParaRPr lang="en-US" altLang="ko-KR" dirty="0" smtClean="0">
              <a:uFillTx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err="1" smtClean="0">
                <a:uFillTx/>
              </a:rPr>
              <a:t>마스터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텍스트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스타일을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편집합니다</a:t>
            </a:r>
            <a:endParaRPr lang="en-US" altLang="ko-KR" dirty="0" smtClean="0">
              <a:uFillTx/>
            </a:endParaRPr>
          </a:p>
          <a:p>
            <a:pPr lvl="1"/>
            <a:r>
              <a:rPr lang="en-US" altLang="ko-KR" dirty="0" err="1" smtClean="0">
                <a:uFillTx/>
              </a:rPr>
              <a:t>둘째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2"/>
            <a:r>
              <a:rPr lang="en-US" altLang="ko-KR" dirty="0" err="1" smtClean="0">
                <a:uFillTx/>
              </a:rPr>
              <a:t>셋째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3"/>
            <a:r>
              <a:rPr lang="en-US" altLang="ko-KR" dirty="0" err="1" smtClean="0">
                <a:uFillTx/>
              </a:rPr>
              <a:t>넷째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  <a:p>
            <a:pPr lvl="4"/>
            <a:r>
              <a:rPr lang="en-US" altLang="ko-KR" dirty="0" err="1" smtClean="0">
                <a:uFillTx/>
              </a:rPr>
              <a:t>다섯째</a:t>
            </a:r>
            <a:r>
              <a:rPr lang="en-US" altLang="ko-KR" dirty="0" smtClean="0">
                <a:uFillTx/>
              </a:rPr>
              <a:t> </a:t>
            </a:r>
            <a:r>
              <a:rPr lang="en-US" altLang="ko-KR" dirty="0" err="1" smtClean="0">
                <a:uFillTx/>
              </a:rPr>
              <a:t>수준</a:t>
            </a:r>
            <a:endParaRPr lang="en-US" altLang="ko-KR" dirty="0" smtClean="0">
              <a:uFillTx/>
            </a:endParaRPr>
          </a:p>
        </p:txBody>
      </p:sp>
      <p:sp>
        <p:nvSpPr>
          <p:cNvPr id="204812" name="Text Box 12"/>
          <p:cNvSpPr txBox="1">
            <a:spLocks noChangeArrowheads="1"/>
          </p:cNvSpPr>
          <p:nvPr/>
        </p:nvSpPr>
        <p:spPr bwMode="auto">
          <a:xfrm>
            <a:off x="3966224" y="6510335"/>
            <a:ext cx="1579278" cy="30777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>
              <a:defRPr>
                <a:uFillTx/>
              </a:defRPr>
            </a:pPr>
            <a:r>
              <a:rPr kumimoji="0" lang="en-US" altLang="ko-KR" sz="1400" dirty="0" err="1" smtClean="0">
                <a:uFillTx/>
                <a:latin typeface="+mn-lt"/>
                <a:cs typeface="Times New Roman" pitchFamily="18" charset="0"/>
              </a:rPr>
              <a:t>Sejoon</a:t>
            </a:r>
            <a:r>
              <a:rPr kumimoji="0" lang="en-US" altLang="ko-KR" sz="1400" baseline="0" dirty="0" smtClean="0">
                <a:uFillTx/>
                <a:latin typeface="+mn-lt"/>
                <a:cs typeface="Times New Roman" pitchFamily="18" charset="0"/>
              </a:rPr>
              <a:t> Oh</a:t>
            </a:r>
            <a:r>
              <a:rPr kumimoji="0" lang="en-US" altLang="ko-KR" sz="1400" dirty="0" smtClean="0">
                <a:uFillTx/>
                <a:latin typeface="+mn-lt"/>
                <a:cs typeface="Times New Roman" pitchFamily="18" charset="0"/>
              </a:rPr>
              <a:t> </a:t>
            </a:r>
            <a:r>
              <a:rPr kumimoji="0" lang="en-US" altLang="ko-KR" sz="1400" dirty="0" smtClean="0">
                <a:uFillTx/>
                <a:latin typeface="+mn-lt"/>
                <a:cs typeface="Times New Roman" pitchFamily="18" charset="0"/>
              </a:rPr>
              <a:t>(SNU)</a:t>
            </a:r>
            <a:endParaRPr kumimoji="0" lang="ko-KR" altLang="en-US" sz="1400" dirty="0" smtClean="0">
              <a:uFillTx/>
              <a:latin typeface="+mn-lt"/>
              <a:cs typeface="Times New Roman" pitchFamily="18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363894" y="6510336"/>
            <a:ext cx="402674" cy="30777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>
              <a:defRPr>
                <a:uFillTx/>
              </a:defRPr>
            </a:pPr>
            <a:fld id="{676E7320-D170-4DDE-A4A6-6765BF0F6CE2}" type="slidenum">
              <a:rPr kumimoji="0" lang="en-US" altLang="ko-KR" sz="1400" smtClean="0">
                <a:uFillTx/>
                <a:latin typeface="+mn-lt"/>
                <a:cs typeface="Times New Roman" pitchFamily="18" charset="0"/>
              </a:rPr>
              <a:pPr>
                <a:defRPr>
                  <a:uFillTx/>
                </a:defRPr>
              </a:pPr>
              <a:t>‹#›</a:t>
            </a:fld>
            <a:endParaRPr kumimoji="0" lang="ko-KR" altLang="en-US" sz="1400" dirty="0" smtClean="0">
              <a:uFillTx/>
              <a:latin typeface="+mn-lt"/>
              <a:cs typeface="Times New Roman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68300" y="6510338"/>
            <a:ext cx="433132" cy="30777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>
              <a:defRPr>
                <a:uFillTx/>
              </a:defRPr>
            </a:pPr>
            <a:r>
              <a:rPr lang="en-US" altLang="ko-KR" sz="1400" baseline="0" dirty="0" smtClean="0">
                <a:uFillTx/>
                <a:latin typeface="+mn-lt"/>
                <a:cs typeface="Times New Roman" pitchFamily="18" charset="0"/>
              </a:rPr>
              <a:t>     </a:t>
            </a:r>
            <a:endParaRPr lang="en-US" altLang="ko-KR" sz="1400" dirty="0" smtClean="0">
              <a:uFillTx/>
              <a:latin typeface="+mn-lt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3142"/>
            <a:ext cx="685800" cy="7096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+mn-lt"/>
          <a:ea typeface="+mj-ea"/>
          <a:cs typeface="Times New Roman" pitchFamily="18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 b="1">
          <a:solidFill>
            <a:srgbClr val="A50021"/>
          </a:solidFill>
          <a:uFillTx/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n"/>
        <a:defRPr kumimoji="1" sz="3000">
          <a:solidFill>
            <a:schemeClr val="tx1"/>
          </a:solidFill>
          <a:uFillTx/>
          <a:latin typeface="+mn-lt"/>
          <a:ea typeface="+mn-ea"/>
          <a:cs typeface="Times New Roman" pitchFamily="18" charset="0"/>
        </a:defRPr>
      </a:lvl1pPr>
      <a:lvl2pPr marL="669925" indent="-325438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uFillTx/>
          <a:latin typeface="+mn-lt"/>
          <a:ea typeface="+mn-ea"/>
          <a:cs typeface="Times New Roman" pitchFamily="18" charset="0"/>
        </a:defRPr>
      </a:lvl2pPr>
      <a:lvl3pPr marL="1022350" indent="-350838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uFillTx/>
          <a:latin typeface="+mn-lt"/>
          <a:ea typeface="+mn-ea"/>
          <a:cs typeface="Times New Roman" pitchFamily="18" charset="0"/>
        </a:defRPr>
      </a:lvl3pPr>
      <a:lvl4pPr marL="1339850" indent="-31591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uFillTx/>
          <a:latin typeface="+mn-lt"/>
          <a:ea typeface="+mn-ea"/>
          <a:cs typeface="Times New Roman" pitchFamily="18" charset="0"/>
        </a:defRPr>
      </a:lvl4pPr>
      <a:lvl5pPr marL="1681163" indent="-339725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uFillTx/>
          <a:latin typeface="+mn-lt"/>
          <a:ea typeface="+mn-ea"/>
          <a:cs typeface="Times New Roman" pitchFamily="18" charset="0"/>
        </a:defRPr>
      </a:lvl5pPr>
      <a:lvl6pPr marL="2138363" indent="-339725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uFillTx/>
          <a:latin typeface="+mn-lt"/>
          <a:ea typeface="+mn-ea"/>
        </a:defRPr>
      </a:lvl6pPr>
      <a:lvl7pPr marL="2595563" indent="-339725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uFillTx/>
          <a:latin typeface="+mn-lt"/>
          <a:ea typeface="+mn-ea"/>
        </a:defRPr>
      </a:lvl7pPr>
      <a:lvl8pPr marL="3052763" indent="-339725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uFillTx/>
          <a:latin typeface="+mn-lt"/>
          <a:ea typeface="+mn-ea"/>
        </a:defRPr>
      </a:lvl8pPr>
      <a:lvl9pPr marL="3509963" indent="-339725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uFillTx/>
          <a:latin typeface="+mn-lt"/>
          <a:ea typeface="+mn-ea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1"/>
          <p:cNvSpPr txBox="1">
            <a:spLocks noChangeArrowheads="1"/>
          </p:cNvSpPr>
          <p:nvPr/>
        </p:nvSpPr>
        <p:spPr bwMode="auto">
          <a:xfrm>
            <a:off x="76200" y="137160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 algn="ctr" eaLnBrk="1" latinLnBrk="0" hangingPunct="1">
              <a:buClr>
                <a:srgbClr val="006633"/>
              </a:buClr>
              <a:buSzPct val="100000"/>
              <a:buFont typeface="Arial" charset="0"/>
              <a:buNone/>
            </a:pPr>
            <a:r>
              <a:rPr kumimoji="0" lang="en-US" altLang="ko-KR" sz="4800" b="1" dirty="0">
                <a:solidFill>
                  <a:srgbClr val="A50021"/>
                </a:solidFill>
                <a:latin typeface="+mn-lt"/>
                <a:cs typeface="Times New Roman" pitchFamily="18" charset="0"/>
              </a:rPr>
              <a:t>Scalable Tucker Factorization for Sparse Tensors </a:t>
            </a:r>
            <a:r>
              <a:rPr kumimoji="0" lang="en-US" altLang="ko-KR" sz="4800" b="1" dirty="0" smtClean="0">
                <a:solidFill>
                  <a:srgbClr val="A50021"/>
                </a:solidFill>
                <a:latin typeface="+mn-lt"/>
                <a:cs typeface="Times New Roman" pitchFamily="18" charset="0"/>
              </a:rPr>
              <a:t>- Algorithms </a:t>
            </a:r>
            <a:r>
              <a:rPr kumimoji="0" lang="en-US" altLang="ko-KR" sz="4800" b="1" dirty="0">
                <a:solidFill>
                  <a:srgbClr val="A50021"/>
                </a:solidFill>
                <a:latin typeface="+mn-lt"/>
                <a:cs typeface="Times New Roman" pitchFamily="18" charset="0"/>
              </a:rPr>
              <a:t>and </a:t>
            </a:r>
            <a:r>
              <a:rPr kumimoji="0" lang="en-US" altLang="ko-KR" sz="4800" b="1" dirty="0" smtClean="0">
                <a:solidFill>
                  <a:srgbClr val="A50021"/>
                </a:solidFill>
                <a:latin typeface="+mn-lt"/>
                <a:cs typeface="Times New Roman" pitchFamily="18" charset="0"/>
              </a:rPr>
              <a:t>Discoveries</a:t>
            </a:r>
          </a:p>
        </p:txBody>
      </p:sp>
      <p:sp>
        <p:nvSpPr>
          <p:cNvPr id="2055" name="Text Box 14"/>
          <p:cNvSpPr txBox="1">
            <a:spLocks noChangeArrowheads="1"/>
          </p:cNvSpPr>
          <p:nvPr/>
        </p:nvSpPr>
        <p:spPr bwMode="auto">
          <a:xfrm>
            <a:off x="1436044" y="3962400"/>
            <a:ext cx="6280149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en-US" altLang="ko-KR" sz="3600" b="1" dirty="0" err="1" smtClean="0">
                <a:solidFill>
                  <a:srgbClr val="000000"/>
                </a:solidFill>
                <a:uFillTx/>
                <a:latin typeface="+mn-lt"/>
                <a:cs typeface="Times New Roman" pitchFamily="18" charset="0"/>
              </a:rPr>
              <a:t>Sejoon</a:t>
            </a:r>
            <a:r>
              <a:rPr kumimoji="0" lang="en-US" altLang="ko-KR" sz="3600" b="1" dirty="0" smtClean="0">
                <a:solidFill>
                  <a:srgbClr val="000000"/>
                </a:solidFill>
                <a:uFillTx/>
                <a:latin typeface="+mn-lt"/>
                <a:cs typeface="Times New Roman" pitchFamily="18" charset="0"/>
              </a:rPr>
              <a:t> Oh</a:t>
            </a:r>
            <a:endParaRPr kumimoji="0" lang="en-US" altLang="ko-KR" sz="3600" b="1" dirty="0" smtClean="0">
              <a:solidFill>
                <a:srgbClr val="000000"/>
              </a:solidFill>
              <a:uFillTx/>
              <a:latin typeface="+mn-lt"/>
              <a:cs typeface="Times New Roman" pitchFamily="18" charset="0"/>
            </a:endParaRPr>
          </a:p>
          <a:p>
            <a:pPr algn="ctr" eaLnBrk="1" hangingPunct="1"/>
            <a:r>
              <a:rPr kumimoji="0" lang="en-US" altLang="ko-KR" sz="3600" b="1" dirty="0" smtClean="0">
                <a:solidFill>
                  <a:srgbClr val="000000"/>
                </a:solidFill>
                <a:uFillTx/>
                <a:latin typeface="+mn-lt"/>
                <a:cs typeface="Times New Roman" pitchFamily="18" charset="0"/>
              </a:rPr>
              <a:t>Data Mining Lab</a:t>
            </a:r>
          </a:p>
          <a:p>
            <a:pPr algn="ctr" eaLnBrk="1" hangingPunct="1"/>
            <a:r>
              <a:rPr kumimoji="0" lang="en-US" altLang="ko-KR" sz="3600" b="1" dirty="0" smtClean="0">
                <a:solidFill>
                  <a:srgbClr val="000000"/>
                </a:solidFill>
                <a:uFillTx/>
                <a:latin typeface="+mn-lt"/>
                <a:cs typeface="Times New Roman" pitchFamily="18" charset="0"/>
              </a:rPr>
              <a:t>Dept. of CSE</a:t>
            </a:r>
          </a:p>
          <a:p>
            <a:pPr algn="ctr" eaLnBrk="1" hangingPunct="1"/>
            <a:r>
              <a:rPr kumimoji="0" lang="en-US" altLang="ko-KR" sz="3600" b="1" dirty="0" smtClean="0">
                <a:solidFill>
                  <a:srgbClr val="000000"/>
                </a:solidFill>
                <a:uFillTx/>
                <a:latin typeface="+mn-lt"/>
                <a:cs typeface="Times New Roman" pitchFamily="18" charset="0"/>
              </a:rPr>
              <a:t>Seoul National University</a:t>
            </a:r>
            <a:endParaRPr kumimoji="0" lang="en-US" altLang="ko-KR" sz="3600" b="1" dirty="0">
              <a:solidFill>
                <a:srgbClr val="000000"/>
              </a:solidFill>
              <a:uFillTx/>
              <a:latin typeface="+mn-lt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77" y="65357"/>
            <a:ext cx="2205682" cy="1169766"/>
          </a:xfrm>
          <a:prstGeom prst="rect">
            <a:avLst/>
          </a:prstGeom>
        </p:spPr>
      </p:pic>
    </p:spTree>
  </p:cSld>
  <p:clrMapOvr>
    <a:masterClrMapping/>
  </p:clrMapOvr>
  <p:transition spd="med" advTm="15092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183456" y="1600200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We propose </a:t>
            </a:r>
            <a:r>
              <a:rPr lang="en-US" b="1" dirty="0" smtClean="0">
                <a:solidFill>
                  <a:srgbClr val="C00000"/>
                </a:solidFill>
              </a:rPr>
              <a:t>P-Tucker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b="1" dirty="0" smtClean="0">
                <a:solidFill>
                  <a:srgbClr val="C00000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arallel </a:t>
            </a:r>
            <a:r>
              <a:rPr lang="en-US" b="1" dirty="0" smtClean="0">
                <a:solidFill>
                  <a:srgbClr val="C00000"/>
                </a:solidFill>
              </a:rPr>
              <a:t>Tucker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Factorization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lvl="4">
              <a:lnSpc>
                <a:spcPct val="12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A </a:t>
            </a:r>
            <a:r>
              <a:rPr lang="en-US" sz="2400" b="1" dirty="0" smtClean="0">
                <a:solidFill>
                  <a:srgbClr val="C00000"/>
                </a:solidFill>
              </a:rPr>
              <a:t>scalable</a:t>
            </a:r>
            <a:r>
              <a:rPr lang="en-US" sz="2400" dirty="0" smtClean="0">
                <a:solidFill>
                  <a:schemeClr val="tx1"/>
                </a:solidFill>
              </a:rPr>
              <a:t> and </a:t>
            </a:r>
            <a:r>
              <a:rPr lang="en-US" sz="2400" b="1" dirty="0" smtClean="0">
                <a:solidFill>
                  <a:srgbClr val="C00000"/>
                </a:solidFill>
              </a:rPr>
              <a:t>accurate</a:t>
            </a:r>
            <a:r>
              <a:rPr lang="en-US" sz="2400" dirty="0" smtClean="0">
                <a:solidFill>
                  <a:schemeClr val="tx1"/>
                </a:solidFill>
              </a:rPr>
              <a:t> TF method which utilizes a </a:t>
            </a:r>
            <a:r>
              <a:rPr lang="en-US" sz="2400" b="1" dirty="0" smtClean="0">
                <a:solidFill>
                  <a:srgbClr val="C00000"/>
                </a:solidFill>
              </a:rPr>
              <a:t>row-wise parallelization</a:t>
            </a:r>
            <a:r>
              <a:rPr lang="en-US" sz="2400" dirty="0" smtClean="0">
                <a:solidFill>
                  <a:schemeClr val="tx1"/>
                </a:solidFill>
              </a:rPr>
              <a:t> for updating factor matrices based on ALS </a:t>
            </a: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Main Ideas</a:t>
            </a:r>
          </a:p>
          <a:p>
            <a:pPr lvl="4">
              <a:lnSpc>
                <a:spcPct val="12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Idea 1) </a:t>
            </a:r>
            <a:r>
              <a:rPr lang="en-US" sz="2400" dirty="0" smtClean="0">
                <a:solidFill>
                  <a:schemeClr val="tx1"/>
                </a:solidFill>
              </a:rPr>
              <a:t>We propose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row-wise update rule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for factor matrices, which is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memory-efficient</a:t>
            </a:r>
            <a:r>
              <a:rPr lang="en-US" altLang="ko-KR" sz="2400" dirty="0" smtClean="0">
                <a:solidFill>
                  <a:schemeClr val="tx1"/>
                </a:solidFill>
              </a:rPr>
              <a:t> and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accurate</a:t>
            </a:r>
            <a:r>
              <a:rPr lang="en-US" altLang="ko-KR" sz="2400" dirty="0" smtClean="0">
                <a:solidFill>
                  <a:schemeClr val="tx1"/>
                </a:solidFill>
              </a:rPr>
              <a:t> approach.</a:t>
            </a:r>
          </a:p>
          <a:p>
            <a:pPr lvl="4">
              <a:lnSpc>
                <a:spcPct val="12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Idea 2) </a:t>
            </a:r>
            <a:r>
              <a:rPr lang="en-US" sz="2400" dirty="0" smtClean="0">
                <a:solidFill>
                  <a:schemeClr val="tx1"/>
                </a:solidFill>
              </a:rPr>
              <a:t>We offer </a:t>
            </a:r>
            <a:r>
              <a:rPr lang="en-US" sz="2400" b="1" dirty="0" smtClean="0">
                <a:solidFill>
                  <a:srgbClr val="C00000"/>
                </a:solidFill>
              </a:rPr>
              <a:t>multi-core parallelization </a:t>
            </a:r>
            <a:r>
              <a:rPr lang="en-US" altLang="ko-KR" sz="2400" dirty="0" smtClean="0">
                <a:solidFill>
                  <a:schemeClr val="tx1"/>
                </a:solidFill>
              </a:rPr>
              <a:t>which </a:t>
            </a:r>
            <a:r>
              <a:rPr lang="en-US" altLang="ko-KR" sz="2400" dirty="0">
                <a:solidFill>
                  <a:schemeClr val="tx1"/>
                </a:solidFill>
              </a:rPr>
              <a:t>considers independence </a:t>
            </a:r>
            <a:r>
              <a:rPr lang="en-US" altLang="ko-KR" sz="2400" dirty="0" smtClean="0">
                <a:solidFill>
                  <a:schemeClr val="tx1"/>
                </a:solidFill>
              </a:rPr>
              <a:t>and fairness </a:t>
            </a:r>
            <a:r>
              <a:rPr lang="en-US" sz="2400" dirty="0" smtClean="0">
                <a:solidFill>
                  <a:schemeClr val="tx1"/>
                </a:solidFill>
              </a:rPr>
              <a:t>for updating factor matrices</a:t>
            </a:r>
          </a:p>
          <a:p>
            <a:pPr lvl="4">
              <a:lnSpc>
                <a:spcPct val="12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Idea 3) </a:t>
            </a:r>
            <a:r>
              <a:rPr lang="en-US" sz="2400" dirty="0" smtClean="0">
                <a:solidFill>
                  <a:schemeClr val="tx1"/>
                </a:solidFill>
              </a:rPr>
              <a:t>We suggest two time-optimized variants of P-Tucker:     </a:t>
            </a:r>
            <a:r>
              <a:rPr lang="en-US" sz="2400" b="1" dirty="0" smtClean="0">
                <a:solidFill>
                  <a:srgbClr val="C00000"/>
                </a:solidFill>
              </a:rPr>
              <a:t>P-Tucker-Cache</a:t>
            </a:r>
            <a:r>
              <a:rPr lang="en-US" sz="2400" dirty="0" smtClean="0">
                <a:solidFill>
                  <a:schemeClr val="tx1"/>
                </a:solidFill>
              </a:rPr>
              <a:t> and </a:t>
            </a:r>
            <a:r>
              <a:rPr lang="en-US" sz="2400" b="1" dirty="0" smtClean="0">
                <a:solidFill>
                  <a:srgbClr val="C00000"/>
                </a:solidFill>
              </a:rPr>
              <a:t>P-Tucker-</a:t>
            </a:r>
            <a:r>
              <a:rPr lang="en-US" sz="2400" b="1" dirty="0" err="1" smtClean="0">
                <a:solidFill>
                  <a:srgbClr val="C00000"/>
                </a:solidFill>
              </a:rPr>
              <a:t>Approx</a:t>
            </a:r>
            <a:endParaRPr lang="en-US" sz="2400" b="1" dirty="0">
              <a:solidFill>
                <a:srgbClr val="C00000"/>
              </a:solidFill>
            </a:endParaRPr>
          </a:p>
          <a:p>
            <a:pPr lvl="4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- Overview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51635"/>
              </p:ext>
            </p:extLst>
          </p:nvPr>
        </p:nvGraphicFramePr>
        <p:xfrm>
          <a:off x="304800" y="90644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7939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- Overview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87150"/>
              </p:ext>
            </p:extLst>
          </p:nvPr>
        </p:nvGraphicFramePr>
        <p:xfrm>
          <a:off x="392722" y="108523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59777"/>
            <a:ext cx="6477000" cy="47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" y="2757328"/>
            <a:ext cx="6949090" cy="37196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– Idea 1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64532"/>
              </p:ext>
            </p:extLst>
          </p:nvPr>
        </p:nvGraphicFramePr>
        <p:xfrm>
          <a:off x="412651" y="62294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3456" y="1306776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Idea 1) </a:t>
            </a:r>
            <a:r>
              <a:rPr lang="en-US" dirty="0">
                <a:solidFill>
                  <a:schemeClr val="tx1"/>
                </a:solidFill>
              </a:rPr>
              <a:t>We propose a </a:t>
            </a:r>
            <a:r>
              <a:rPr lang="en-US" b="1" dirty="0">
                <a:solidFill>
                  <a:srgbClr val="0070C0"/>
                </a:solidFill>
              </a:rPr>
              <a:t>row-wise update rule </a:t>
            </a:r>
            <a:r>
              <a:rPr lang="en-US" dirty="0">
                <a:solidFill>
                  <a:schemeClr val="tx1"/>
                </a:solidFill>
              </a:rPr>
              <a:t>for factor matrices, </a:t>
            </a:r>
            <a:r>
              <a:rPr lang="en-US" dirty="0" smtClean="0">
                <a:solidFill>
                  <a:schemeClr val="tx1"/>
                </a:solidFill>
              </a:rPr>
              <a:t>which updates </a:t>
            </a:r>
            <a:r>
              <a:rPr lang="en-US" b="1" dirty="0" smtClean="0">
                <a:solidFill>
                  <a:srgbClr val="C00000"/>
                </a:solidFill>
              </a:rPr>
              <a:t>a single factor matrix </a:t>
            </a:r>
            <a:r>
              <a:rPr lang="en-US" dirty="0" smtClean="0">
                <a:solidFill>
                  <a:schemeClr val="tx1"/>
                </a:solidFill>
              </a:rPr>
              <a:t>in a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row-wise manner while </a:t>
            </a:r>
            <a:r>
              <a:rPr lang="en-US" b="1" dirty="0" smtClean="0">
                <a:solidFill>
                  <a:srgbClr val="C00000"/>
                </a:solidFill>
              </a:rPr>
              <a:t>fixing all the others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84783" y="4423827"/>
            <a:ext cx="3522595" cy="3866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5" idx="3"/>
          </p:cNvCxnSpPr>
          <p:nvPr/>
        </p:nvCxnSpPr>
        <p:spPr>
          <a:xfrm>
            <a:off x="6207378" y="4617164"/>
            <a:ext cx="82135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90568" y="2757328"/>
            <a:ext cx="2021007" cy="36746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06980" y="2506682"/>
            <a:ext cx="2016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800" dirty="0" smtClean="0"/>
          </a:p>
          <a:p>
            <a:pPr algn="ctr"/>
            <a:r>
              <a:rPr lang="en-US" altLang="ko-KR" sz="1800" b="1" dirty="0" smtClean="0">
                <a:solidFill>
                  <a:srgbClr val="002060"/>
                </a:solidFill>
              </a:rPr>
              <a:t>Advantage 1:</a:t>
            </a:r>
          </a:p>
          <a:p>
            <a:pPr algn="ctr"/>
            <a:r>
              <a:rPr lang="en-US" altLang="ko-KR" sz="1800" b="1" dirty="0" smtClean="0">
                <a:solidFill>
                  <a:srgbClr val="002060"/>
                </a:solidFill>
              </a:rPr>
              <a:t>Memory-</a:t>
            </a:r>
            <a:br>
              <a:rPr lang="en-US" altLang="ko-KR" sz="1800" b="1" dirty="0" smtClean="0">
                <a:solidFill>
                  <a:srgbClr val="002060"/>
                </a:solidFill>
              </a:rPr>
            </a:br>
            <a:r>
              <a:rPr lang="en-US" altLang="ko-KR" sz="1800" b="1" dirty="0" smtClean="0">
                <a:solidFill>
                  <a:srgbClr val="002060"/>
                </a:solidFill>
              </a:rPr>
              <a:t>efficient</a:t>
            </a:r>
            <a:endParaRPr lang="en-US" altLang="ko-KR" sz="1800" b="1" dirty="0" smtClean="0">
              <a:solidFill>
                <a:srgbClr val="002060"/>
              </a:solidFill>
            </a:endParaRPr>
          </a:p>
          <a:p>
            <a:pPr algn="ctr"/>
            <a:endParaRPr lang="en-US" altLang="ko-KR" sz="1800" b="1" dirty="0">
              <a:solidFill>
                <a:schemeClr val="accent2"/>
              </a:solidFill>
            </a:endParaRPr>
          </a:p>
          <a:p>
            <a:pPr algn="ctr"/>
            <a:endParaRPr lang="en-US" altLang="ko-KR" sz="1800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1800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1800" dirty="0" smtClean="0"/>
          </a:p>
          <a:p>
            <a:pPr algn="ctr"/>
            <a:endParaRPr lang="en-US" altLang="ko-KR" sz="1800" dirty="0" smtClean="0"/>
          </a:p>
          <a:p>
            <a:pPr algn="ctr"/>
            <a:r>
              <a:rPr lang="en-US" altLang="ko-KR" sz="1800" b="1" dirty="0" smtClean="0">
                <a:solidFill>
                  <a:srgbClr val="002060"/>
                </a:solidFill>
              </a:rPr>
              <a:t>Advantage 2: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800" b="1" dirty="0" smtClean="0">
                <a:solidFill>
                  <a:srgbClr val="002060"/>
                </a:solidFill>
              </a:rPr>
              <a:t>Accurate</a:t>
            </a:r>
          </a:p>
          <a:p>
            <a:pPr algn="ctr"/>
            <a:r>
              <a:rPr lang="en-US" altLang="ko-KR" sz="1800" dirty="0" smtClean="0"/>
              <a:t>(by focusing only on observed entries)</a:t>
            </a:r>
            <a:endParaRPr lang="en-US" altLang="ko-KR" sz="18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67" y="3679239"/>
            <a:ext cx="1945009" cy="13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– Idea 2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04756"/>
              </p:ext>
            </p:extLst>
          </p:nvPr>
        </p:nvGraphicFramePr>
        <p:xfrm>
          <a:off x="304800" y="65633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3456" y="1306776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We offer </a:t>
            </a:r>
            <a:r>
              <a:rPr lang="en-US" b="1" dirty="0" smtClean="0">
                <a:solidFill>
                  <a:srgbClr val="C00000"/>
                </a:solidFill>
              </a:rPr>
              <a:t>multi-core </a:t>
            </a:r>
            <a:r>
              <a:rPr lang="en-US" b="1" dirty="0">
                <a:solidFill>
                  <a:srgbClr val="C00000"/>
                </a:solidFill>
              </a:rPr>
              <a:t>parallelization </a:t>
            </a:r>
            <a:r>
              <a:rPr lang="en-US" b="1" dirty="0" smtClean="0">
                <a:solidFill>
                  <a:srgbClr val="C00000"/>
                </a:solidFill>
              </a:rPr>
              <a:t>with </a:t>
            </a:r>
            <a:r>
              <a:rPr lang="en-US" altLang="ko-KR" b="1" dirty="0">
                <a:solidFill>
                  <a:srgbClr val="C00000"/>
                </a:solidFill>
              </a:rPr>
              <a:t>dynamic scheduling </a:t>
            </a:r>
            <a:r>
              <a:rPr lang="en-US" dirty="0" smtClean="0">
                <a:solidFill>
                  <a:schemeClr val="tx1"/>
                </a:solidFill>
              </a:rPr>
              <a:t>which </a:t>
            </a:r>
            <a:r>
              <a:rPr lang="en-US" dirty="0">
                <a:solidFill>
                  <a:schemeClr val="tx1"/>
                </a:solidFill>
              </a:rPr>
              <a:t>considers </a:t>
            </a:r>
            <a:r>
              <a:rPr lang="en-US" b="1" dirty="0" smtClean="0">
                <a:solidFill>
                  <a:srgbClr val="C00000"/>
                </a:solidFill>
              </a:rPr>
              <a:t>workload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fairness </a:t>
            </a:r>
            <a:r>
              <a:rPr lang="en-US" altLang="ko-KR" dirty="0" smtClean="0">
                <a:solidFill>
                  <a:schemeClr val="tx1"/>
                </a:solidFill>
              </a:rPr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independence</a:t>
            </a:r>
            <a:r>
              <a:rPr lang="en-US" dirty="0" smtClean="0">
                <a:solidFill>
                  <a:schemeClr val="tx1"/>
                </a:solidFill>
              </a:rPr>
              <a:t> between rows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7306858" cy="3759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89785" y="4572000"/>
            <a:ext cx="2167815" cy="15936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89785" y="3486883"/>
            <a:ext cx="0" cy="1008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2991763"/>
            <a:ext cx="328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C00000"/>
                </a:solidFill>
              </a:rPr>
              <a:t>Dynamic scheduling </a:t>
            </a:r>
            <a:br>
              <a:rPr lang="en-US" altLang="ko-KR" sz="2400" b="1" dirty="0" smtClean="0">
                <a:solidFill>
                  <a:srgbClr val="C00000"/>
                </a:solidFill>
              </a:rPr>
            </a:b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-76200" y="1447800"/>
                <a:ext cx="9049444" cy="50894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We suggest two time-optimized variants of P-Tucker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P-Tucker-Cache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Caching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redundant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calculations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r>
                  <a:rPr lang="en-US" sz="2000" b="1" dirty="0" smtClean="0">
                    <a:solidFill>
                      <a:srgbClr val="0070C0"/>
                    </a:solidFill>
                  </a:rPr>
                  <a:t>Pros : accelerated computations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&lt;-&gt; 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Cons: memory overhead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P-Tucker-</a:t>
                </a:r>
                <a:r>
                  <a:rPr lang="en-US" b="1" dirty="0" err="1" smtClean="0">
                    <a:solidFill>
                      <a:srgbClr val="C00000"/>
                    </a:solidFill>
                  </a:rPr>
                  <a:t>Approx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Removing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“noisy”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entries in a core tensor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Trivial method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assuming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“small-value”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entries as “noisy” -&gt;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inaccurate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Advanced method (P-Tucker-</a:t>
                </a:r>
                <a:r>
                  <a:rPr lang="en-US" b="1" dirty="0" err="1" smtClean="0">
                    <a:solidFill>
                      <a:srgbClr val="C00000"/>
                    </a:solidFill>
                  </a:rPr>
                  <a:t>Approx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lvl="5">
                  <a:lnSpc>
                    <a:spcPct val="12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High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partial reconstruction error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altLang="ko-K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&lt;-&gt; “noisy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”</a:t>
                </a:r>
                <a:endParaRPr lang="en-US" sz="1800" b="1" dirty="0" smtClean="0">
                  <a:solidFill>
                    <a:srgbClr val="C00000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For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MovieLens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dataset,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20% entries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of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dirty="0">
                    <a:solidFill>
                      <a:schemeClr val="tx1"/>
                    </a:solidFill>
                  </a:rPr>
                  <a:t/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core tensor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occur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80% of total error!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right figure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Hence, we accelerate the update process by 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b="1" dirty="0" smtClean="0">
                    <a:solidFill>
                      <a:srgbClr val="C00000"/>
                    </a:solidFill>
                  </a:rPr>
                  <a:t>removing the noisy entries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in a core tensor</a:t>
                </a:r>
              </a:p>
              <a:p>
                <a:pPr lvl="5">
                  <a:lnSpc>
                    <a:spcPct val="12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749808" lvl="4" indent="0">
                  <a:lnSpc>
                    <a:spcPct val="120000"/>
                  </a:lnSpc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447800"/>
                <a:ext cx="9049444" cy="5089451"/>
              </a:xfrm>
              <a:prstGeom prst="rect">
                <a:avLst/>
              </a:prstGeom>
              <a:blipFill>
                <a:blip r:embed="rId3"/>
                <a:stretch>
                  <a:fillRect t="-240" r="-1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– Idea 3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37951"/>
              </p:ext>
            </p:extLst>
          </p:nvPr>
        </p:nvGraphicFramePr>
        <p:xfrm>
          <a:off x="373965" y="72540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6248400" y="4070428"/>
            <a:ext cx="2604697" cy="2170352"/>
            <a:chOff x="6353036" y="4070428"/>
            <a:chExt cx="2604697" cy="21703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036" y="4070428"/>
              <a:ext cx="2604697" cy="2170352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6684433" y="4428067"/>
              <a:ext cx="495300" cy="1439333"/>
              <a:chOff x="6684433" y="4428067"/>
              <a:chExt cx="495300" cy="1439333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6993467" y="4428067"/>
                <a:ext cx="186266" cy="19050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6684433" y="4500033"/>
                <a:ext cx="423334" cy="1367367"/>
                <a:chOff x="6684433" y="4500033"/>
                <a:chExt cx="423334" cy="1367367"/>
              </a:xfrm>
            </p:grpSpPr>
            <p:cxnSp>
              <p:nvCxnSpPr>
                <p:cNvPr id="9" name="직선 연결선 8"/>
                <p:cNvCxnSpPr/>
                <p:nvPr/>
              </p:nvCxnSpPr>
              <p:spPr>
                <a:xfrm>
                  <a:off x="6684433" y="4500033"/>
                  <a:ext cx="30903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/>
                <p:cNvCxnSpPr>
                  <a:stCxn id="7" idx="4"/>
                </p:cNvCxnSpPr>
                <p:nvPr/>
              </p:nvCxnSpPr>
              <p:spPr>
                <a:xfrm>
                  <a:off x="7086600" y="4618567"/>
                  <a:ext cx="21167" cy="1248833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991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Proposed Method – Complexities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45145"/>
              </p:ext>
            </p:extLst>
          </p:nvPr>
        </p:nvGraphicFramePr>
        <p:xfrm>
          <a:off x="271343" y="62238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Proposed Method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4" y="1593420"/>
            <a:ext cx="7910929" cy="34868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9226" y="5257365"/>
            <a:ext cx="8469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P-Tucker has </a:t>
            </a:r>
            <a:r>
              <a:rPr lang="en-US" altLang="ko-KR" sz="2800" b="1" dirty="0" smtClean="0">
                <a:solidFill>
                  <a:srgbClr val="C00000"/>
                </a:solidFill>
              </a:rPr>
              <a:t>the best theoretical complexities </a:t>
            </a:r>
            <a:r>
              <a:rPr lang="en-US" altLang="ko-KR" sz="2800" b="1" dirty="0" smtClean="0">
                <a:solidFill>
                  <a:schemeClr val="accent2"/>
                </a:solidFill>
              </a:rPr>
              <a:t/>
            </a:r>
            <a:br>
              <a:rPr lang="en-US" altLang="ko-KR" sz="2800" b="1" dirty="0" smtClean="0">
                <a:solidFill>
                  <a:schemeClr val="accent2"/>
                </a:solidFill>
              </a:rPr>
            </a:br>
            <a:r>
              <a:rPr lang="en-US" altLang="ko-KR" sz="2800" dirty="0" smtClean="0"/>
              <a:t>among </a:t>
            </a:r>
            <a:r>
              <a:rPr lang="en-US" altLang="ko-KR" sz="2800" dirty="0" smtClean="0"/>
              <a:t>all </a:t>
            </a:r>
            <a:r>
              <a:rPr lang="en-US" altLang="ko-KR" sz="2800" dirty="0" smtClean="0"/>
              <a:t>methods!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79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uFillTx/>
              </a:rPr>
              <a:t>Outline</a:t>
            </a:r>
            <a:endParaRPr lang="ko-KR" altLang="en-US" dirty="0">
              <a:uFillTx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>
                <a:uFillTx/>
              </a:rPr>
              <a:t>Introduction &amp; Problem </a:t>
            </a:r>
            <a:r>
              <a:rPr lang="en-US" altLang="ko-KR" sz="3200" dirty="0">
                <a:uFillTx/>
              </a:rPr>
              <a:t>Definition</a:t>
            </a:r>
          </a:p>
          <a:p>
            <a:pPr eaLnBrk="1" hangingPunct="1"/>
            <a:r>
              <a:rPr lang="en-US" altLang="ko-KR" sz="3200" dirty="0">
                <a:uFillTx/>
              </a:rPr>
              <a:t>Proposed </a:t>
            </a:r>
            <a:r>
              <a:rPr lang="en-US" altLang="ko-KR" sz="3200" dirty="0" smtClean="0">
                <a:uFillTx/>
              </a:rPr>
              <a:t>Method: P-Tucker</a:t>
            </a:r>
            <a:endParaRPr lang="en-US" altLang="ko-KR" sz="3200" dirty="0">
              <a:uFillTx/>
            </a:endParaRPr>
          </a:p>
          <a:p>
            <a:pPr eaLnBrk="1" hangingPunct="1"/>
            <a:r>
              <a:rPr lang="en-US" altLang="ko-KR" sz="3200" b="1" dirty="0">
                <a:solidFill>
                  <a:srgbClr val="C00000"/>
                </a:solidFill>
                <a:uFillTx/>
              </a:rPr>
              <a:t>Experiments</a:t>
            </a:r>
          </a:p>
          <a:p>
            <a:pPr eaLnBrk="1" hangingPunct="1"/>
            <a:r>
              <a:rPr lang="en-US" altLang="ko-KR" sz="3200" dirty="0">
                <a:uFillTx/>
              </a:rPr>
              <a:t>Conclusion</a:t>
            </a:r>
          </a:p>
          <a:p>
            <a:pPr eaLnBrk="1" hangingPunct="1"/>
            <a:endParaRPr lang="en-US" altLang="ko-KR" sz="3200" dirty="0">
              <a:uFillTx/>
            </a:endParaRPr>
          </a:p>
        </p:txBody>
      </p:sp>
      <p:sp>
        <p:nvSpPr>
          <p:cNvPr id="4" name="AutoShape 59"/>
          <p:cNvSpPr>
            <a:spLocks noChangeArrowheads="1"/>
          </p:cNvSpPr>
          <p:nvPr/>
        </p:nvSpPr>
        <p:spPr bwMode="auto">
          <a:xfrm>
            <a:off x="152400" y="2895600"/>
            <a:ext cx="304800" cy="381000"/>
          </a:xfrm>
          <a:prstGeom prst="rightArrow">
            <a:avLst>
              <a:gd name="adj1" fmla="val 50000"/>
              <a:gd name="adj2" fmla="val 47394"/>
            </a:avLst>
          </a:prstGeom>
          <a:solidFill>
            <a:srgbClr val="000099"/>
          </a:solidFill>
          <a:ln>
            <a:noFill/>
          </a:ln>
        </p:spPr>
        <p:txBody>
          <a:bodyPr wrap="none" anchor="ctr"/>
          <a:lstStyle/>
          <a:p>
            <a:endParaRPr lang="en-US" altLang="ko-KR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Experiment - </a:t>
            </a:r>
            <a:r>
              <a:rPr lang="en-US" sz="4000" dirty="0" smtClean="0">
                <a:solidFill>
                  <a:srgbClr val="C00000"/>
                </a:solidFill>
              </a:rPr>
              <a:t>Questions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62974"/>
              </p:ext>
            </p:extLst>
          </p:nvPr>
        </p:nvGraphicFramePr>
        <p:xfrm>
          <a:off x="411479" y="90615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76200" y="1524000"/>
            <a:ext cx="9144000" cy="56563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Q1. Data </a:t>
            </a:r>
            <a:r>
              <a:rPr lang="en-US" b="1" dirty="0" smtClean="0">
                <a:solidFill>
                  <a:srgbClr val="C00000"/>
                </a:solidFill>
              </a:rPr>
              <a:t>Scalability: </a:t>
            </a:r>
            <a:r>
              <a:rPr lang="en-US" sz="2200" dirty="0" smtClean="0">
                <a:solidFill>
                  <a:schemeClr val="tx1"/>
                </a:solidFill>
              </a:rPr>
              <a:t>How well do P-Tucker and competitors scale </a:t>
            </a:r>
            <a:br>
              <a:rPr lang="en-US" sz="2200" dirty="0" smtClean="0">
                <a:solidFill>
                  <a:schemeClr val="tx1"/>
                </a:solidFill>
              </a:rPr>
            </a:br>
            <a:r>
              <a:rPr lang="en-US" sz="2200" dirty="0" smtClean="0">
                <a:solidFill>
                  <a:schemeClr val="tx1"/>
                </a:solidFill>
              </a:rPr>
              <a:t>up with respect to the following aspects of a tensor: 1</a:t>
            </a:r>
            <a:r>
              <a:rPr lang="en-US" sz="2200" dirty="0">
                <a:solidFill>
                  <a:schemeClr val="tx1"/>
                </a:solidFill>
              </a:rPr>
              <a:t>) </a:t>
            </a:r>
            <a:r>
              <a:rPr lang="en-US" sz="2200" dirty="0" smtClean="0">
                <a:solidFill>
                  <a:schemeClr val="tx1"/>
                </a:solidFill>
              </a:rPr>
              <a:t>order</a:t>
            </a:r>
            <a:r>
              <a:rPr lang="en-US" sz="2200" dirty="0">
                <a:solidFill>
                  <a:schemeClr val="tx1"/>
                </a:solidFill>
              </a:rPr>
              <a:t>, 2) </a:t>
            </a:r>
            <a:r>
              <a:rPr lang="en-US" sz="2200" dirty="0" smtClean="0">
                <a:solidFill>
                  <a:schemeClr val="tx1"/>
                </a:solidFill>
              </a:rPr>
              <a:t>dimensionality</a:t>
            </a:r>
            <a:r>
              <a:rPr lang="en-US" sz="2200" dirty="0">
                <a:solidFill>
                  <a:schemeClr val="tx1"/>
                </a:solidFill>
              </a:rPr>
              <a:t>, 3) </a:t>
            </a:r>
            <a:r>
              <a:rPr lang="en-US" sz="2200" dirty="0" smtClean="0">
                <a:solidFill>
                  <a:schemeClr val="tx1"/>
                </a:solidFill>
              </a:rPr>
              <a:t>number </a:t>
            </a:r>
            <a:r>
              <a:rPr lang="en-US" sz="2200" dirty="0">
                <a:solidFill>
                  <a:schemeClr val="tx1"/>
                </a:solidFill>
              </a:rPr>
              <a:t>of observable entries, </a:t>
            </a:r>
            <a:r>
              <a:rPr lang="en-US" sz="2200" dirty="0" smtClean="0">
                <a:solidFill>
                  <a:schemeClr val="tx1"/>
                </a:solidFill>
              </a:rPr>
              <a:t>and 4) </a:t>
            </a:r>
            <a:r>
              <a:rPr lang="en-US" sz="2200" dirty="0" smtClean="0">
                <a:solidFill>
                  <a:schemeClr val="tx1"/>
                </a:solidFill>
              </a:rPr>
              <a:t>rank?</a:t>
            </a:r>
            <a:endParaRPr lang="en-US" sz="22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Q2. </a:t>
            </a:r>
            <a:r>
              <a:rPr lang="en-US" b="1" dirty="0">
                <a:solidFill>
                  <a:srgbClr val="C00000"/>
                </a:solidFill>
              </a:rPr>
              <a:t>Effectiveness of </a:t>
            </a:r>
            <a:r>
              <a:rPr lang="en-US" b="1" dirty="0" smtClean="0">
                <a:solidFill>
                  <a:srgbClr val="C00000"/>
                </a:solidFill>
              </a:rPr>
              <a:t>P-Tucker-CACHE </a:t>
            </a:r>
            <a:r>
              <a:rPr lang="en-US" b="1" dirty="0">
                <a:solidFill>
                  <a:srgbClr val="C00000"/>
                </a:solidFill>
              </a:rPr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P-Tucker-APPROX: </a:t>
            </a:r>
            <a:r>
              <a:rPr lang="en-US" sz="2200" dirty="0" smtClean="0">
                <a:solidFill>
                  <a:schemeClr val="tx1"/>
                </a:solidFill>
              </a:rPr>
              <a:t>How much </a:t>
            </a:r>
            <a:r>
              <a:rPr lang="en-US" sz="2200" dirty="0">
                <a:solidFill>
                  <a:schemeClr val="tx1"/>
                </a:solidFill>
              </a:rPr>
              <a:t>do </a:t>
            </a:r>
            <a:r>
              <a:rPr lang="en-US" sz="2200" dirty="0" smtClean="0">
                <a:solidFill>
                  <a:schemeClr val="tx1"/>
                </a:solidFill>
              </a:rPr>
              <a:t>P-Tucker-CACHE </a:t>
            </a:r>
            <a:r>
              <a:rPr lang="en-US" sz="2200" dirty="0">
                <a:solidFill>
                  <a:schemeClr val="tx1"/>
                </a:solidFill>
              </a:rPr>
              <a:t>and </a:t>
            </a:r>
            <a:r>
              <a:rPr lang="en-US" sz="2200" dirty="0" smtClean="0">
                <a:solidFill>
                  <a:schemeClr val="tx1"/>
                </a:solidFill>
              </a:rPr>
              <a:t>P-Tucker-APPROX </a:t>
            </a:r>
            <a:r>
              <a:rPr lang="en-US" sz="2200" dirty="0" smtClean="0">
                <a:solidFill>
                  <a:schemeClr val="tx1"/>
                </a:solidFill>
              </a:rPr>
              <a:t>accelerate the update process?</a:t>
            </a:r>
            <a:endParaRPr lang="en-US" sz="22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Q3. </a:t>
            </a:r>
            <a:r>
              <a:rPr lang="en-US" b="1" dirty="0">
                <a:solidFill>
                  <a:srgbClr val="C00000"/>
                </a:solidFill>
              </a:rPr>
              <a:t>Effectiveness of </a:t>
            </a:r>
            <a:r>
              <a:rPr lang="en-US" b="1" dirty="0" smtClean="0">
                <a:solidFill>
                  <a:srgbClr val="C00000"/>
                </a:solidFill>
              </a:rPr>
              <a:t>Parallelization: </a:t>
            </a:r>
            <a:r>
              <a:rPr lang="en-US" sz="2200" dirty="0" smtClean="0">
                <a:solidFill>
                  <a:schemeClr val="tx1"/>
                </a:solidFill>
              </a:rPr>
              <a:t>How well </a:t>
            </a:r>
            <a:r>
              <a:rPr lang="en-US" sz="2200" dirty="0">
                <a:solidFill>
                  <a:schemeClr val="tx1"/>
                </a:solidFill>
              </a:rPr>
              <a:t>does </a:t>
            </a:r>
            <a:r>
              <a:rPr lang="en-US" sz="2200" dirty="0" smtClean="0">
                <a:solidFill>
                  <a:schemeClr val="tx1"/>
                </a:solidFill>
              </a:rPr>
              <a:t>P-Tucker </a:t>
            </a:r>
            <a:br>
              <a:rPr lang="en-US" sz="2200" dirty="0" smtClean="0">
                <a:solidFill>
                  <a:schemeClr val="tx1"/>
                </a:solidFill>
              </a:rPr>
            </a:br>
            <a:r>
              <a:rPr lang="en-US" sz="2200" dirty="0" smtClean="0">
                <a:solidFill>
                  <a:schemeClr val="tx1"/>
                </a:solidFill>
              </a:rPr>
              <a:t>scale </a:t>
            </a:r>
            <a:r>
              <a:rPr lang="en-US" sz="2200" dirty="0">
                <a:solidFill>
                  <a:schemeClr val="tx1"/>
                </a:solidFill>
              </a:rPr>
              <a:t>up </a:t>
            </a:r>
            <a:r>
              <a:rPr lang="en-US" sz="2200" dirty="0" smtClean="0">
                <a:solidFill>
                  <a:schemeClr val="tx1"/>
                </a:solidFill>
              </a:rPr>
              <a:t>with the </a:t>
            </a:r>
            <a:r>
              <a:rPr lang="en-US" sz="2200" dirty="0" smtClean="0">
                <a:solidFill>
                  <a:schemeClr val="tx1"/>
                </a:solidFill>
              </a:rPr>
              <a:t>number of threads used </a:t>
            </a:r>
            <a:r>
              <a:rPr lang="en-US" sz="2200" dirty="0">
                <a:solidFill>
                  <a:schemeClr val="tx1"/>
                </a:solidFill>
              </a:rPr>
              <a:t>for parallelization? </a:t>
            </a: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Q4. </a:t>
            </a:r>
            <a:r>
              <a:rPr lang="en-US" b="1" dirty="0">
                <a:solidFill>
                  <a:srgbClr val="C00000"/>
                </a:solidFill>
              </a:rPr>
              <a:t>Real-World </a:t>
            </a:r>
            <a:r>
              <a:rPr lang="en-US" b="1" dirty="0" smtClean="0">
                <a:solidFill>
                  <a:srgbClr val="C00000"/>
                </a:solidFill>
              </a:rPr>
              <a:t>Accuracy:</a:t>
            </a:r>
            <a:r>
              <a:rPr lang="en-US" sz="2600" b="1" dirty="0">
                <a:solidFill>
                  <a:srgbClr val="C00000"/>
                </a:solidFill>
              </a:rPr>
              <a:t> 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How </a:t>
            </a:r>
            <a:r>
              <a:rPr lang="en-US" sz="2200" dirty="0" smtClean="0">
                <a:solidFill>
                  <a:schemeClr val="tx1"/>
                </a:solidFill>
              </a:rPr>
              <a:t>accurately do P-Tucker </a:t>
            </a:r>
            <a:r>
              <a:rPr lang="en-US" sz="2200" dirty="0">
                <a:solidFill>
                  <a:schemeClr val="tx1"/>
                </a:solidFill>
              </a:rPr>
              <a:t>and other methods factorize </a:t>
            </a:r>
            <a:r>
              <a:rPr lang="en-US" sz="2200" dirty="0" smtClean="0">
                <a:solidFill>
                  <a:schemeClr val="tx1"/>
                </a:solidFill>
              </a:rPr>
              <a:t>real-world tensors </a:t>
            </a:r>
            <a:r>
              <a:rPr lang="en-US" sz="2200" dirty="0">
                <a:solidFill>
                  <a:schemeClr val="tx1"/>
                </a:solidFill>
              </a:rPr>
              <a:t>and predict </a:t>
            </a:r>
            <a:r>
              <a:rPr lang="en-US" sz="2200" dirty="0" smtClean="0">
                <a:solidFill>
                  <a:schemeClr val="tx1"/>
                </a:solidFill>
              </a:rPr>
              <a:t>their missing </a:t>
            </a:r>
            <a:r>
              <a:rPr lang="en-US" sz="2200" dirty="0">
                <a:solidFill>
                  <a:schemeClr val="tx1"/>
                </a:solidFill>
              </a:rPr>
              <a:t>entries?</a:t>
            </a:r>
          </a:p>
        </p:txBody>
      </p:sp>
    </p:spTree>
    <p:extLst>
      <p:ext uri="{BB962C8B-B14F-4D97-AF65-F5344CB8AC3E}">
        <p14:creationId xmlns:p14="http://schemas.microsoft.com/office/powerpoint/2010/main" val="1409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Experiment – Datasets &amp; Settings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0519"/>
              </p:ext>
            </p:extLst>
          </p:nvPr>
        </p:nvGraphicFramePr>
        <p:xfrm>
          <a:off x="381000" y="98589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19223" y="3657600"/>
                <a:ext cx="8869253" cy="2751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ko-KR" sz="2400" b="1" dirty="0"/>
                  <a:t>Experimental settings (M: million, K: thousand)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ko-KR" sz="2000" dirty="0"/>
                  <a:t>Machine: a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single machine </a:t>
                </a:r>
                <a:r>
                  <a:rPr lang="en-US" altLang="ko-KR" sz="2000" dirty="0"/>
                  <a:t>with 20 cores, equipped with 512GB RAM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ko-KR" sz="2000" dirty="0"/>
                  <a:t>Data: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large-scale (10M)</a:t>
                </a:r>
                <a:r>
                  <a:rPr lang="en-US" altLang="ko-KR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2000" dirty="0"/>
                  <a:t>synthetic and real-world </a:t>
                </a:r>
                <a:r>
                  <a:rPr lang="en-US" altLang="ko-KR" sz="2000" dirty="0" smtClean="0"/>
                  <a:t>tensors</a:t>
                </a:r>
                <a:br>
                  <a:rPr lang="en-US" altLang="ko-KR" sz="2000" dirty="0" smtClean="0"/>
                </a:br>
                <a:r>
                  <a:rPr lang="en-US" altLang="ko-KR" sz="2000" dirty="0" smtClean="0"/>
                  <a:t>(</a:t>
                </a:r>
                <a:r>
                  <a:rPr lang="en-US" altLang="ko-KR" sz="2000" dirty="0"/>
                  <a:t>up to 1M</a:t>
                </a:r>
                <a:r>
                  <a:rPr lang="en-US" altLang="ko-KR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2000" dirty="0"/>
                  <a:t>625K</a:t>
                </a:r>
                <a:r>
                  <a:rPr lang="en-US" altLang="ko-KR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2000" dirty="0"/>
                  <a:t>133</a:t>
                </a:r>
                <a:r>
                  <a:rPr lang="en-US" altLang="ko-KR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2000" dirty="0"/>
                  <a:t>24)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ko-KR" sz="2000" dirty="0"/>
                  <a:t>Competitors: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state-of-the-art TF methods </a:t>
                </a:r>
                <a:r>
                  <a:rPr lang="en-US" altLang="ko-KR" sz="2000" b="1" dirty="0" smtClean="0">
                    <a:solidFill>
                      <a:schemeClr val="accent2"/>
                    </a:solidFill>
                  </a:rPr>
                  <a:t/>
                </a:r>
                <a:br>
                  <a:rPr lang="en-US" altLang="ko-KR" sz="2000" b="1" dirty="0" smtClean="0">
                    <a:solidFill>
                      <a:schemeClr val="accent2"/>
                    </a:solidFill>
                  </a:rPr>
                </a:br>
                <a:r>
                  <a:rPr lang="en-US" altLang="ko-KR" sz="2000" dirty="0" smtClean="0"/>
                  <a:t>2 </a:t>
                </a:r>
                <a:r>
                  <a:rPr lang="en-US" altLang="ko-KR" sz="2000" dirty="0" smtClean="0"/>
                  <a:t>performance-focused </a:t>
                </a:r>
                <a:r>
                  <a:rPr lang="en-US" altLang="ko-KR" sz="2000" dirty="0" smtClean="0"/>
                  <a:t>methods</a:t>
                </a:r>
                <a:r>
                  <a:rPr lang="en-US" altLang="ko-KR" sz="2000" dirty="0"/>
                  <a:t>: </a:t>
                </a:r>
                <a:r>
                  <a:rPr lang="en-US" altLang="ko-KR" sz="2000" b="1" dirty="0" smtClean="0"/>
                  <a:t>Tucker-CSF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ko-KR" sz="2000" b="1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𝐇𝐎</m:t>
                    </m:r>
                    <m:sSub>
                      <m:sSubPr>
                        <m:ctrlPr>
                          <a:rPr lang="en-US" altLang="ko-KR" sz="2000" b="1" i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2000" b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  <m:t>𝐬𝐜𝐚𝐧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 smtClean="0"/>
                  <a:t>and</a:t>
                </a:r>
                <a:br>
                  <a:rPr lang="en-US" altLang="ko-KR" sz="2000" dirty="0" smtClean="0"/>
                </a:br>
                <a:r>
                  <a:rPr lang="en-US" altLang="ko-KR" sz="2000" dirty="0" smtClean="0"/>
                  <a:t>1 </a:t>
                </a:r>
                <a:r>
                  <a:rPr lang="en-US" altLang="ko-KR" sz="2000" dirty="0" smtClean="0"/>
                  <a:t>accuracy-focused </a:t>
                </a:r>
                <a:r>
                  <a:rPr lang="en-US" altLang="ko-KR" sz="2000" dirty="0"/>
                  <a:t>method: </a:t>
                </a:r>
                <a:r>
                  <a:rPr lang="en-US" altLang="ko-KR" sz="2000" b="1" dirty="0" smtClean="0">
                    <a:solidFill>
                      <a:srgbClr val="0070C0"/>
                    </a:solidFill>
                  </a:rPr>
                  <a:t>Tucker-</a:t>
                </a:r>
                <a:r>
                  <a:rPr lang="en-US" altLang="ko-KR" sz="2000" b="1" dirty="0" err="1" smtClean="0">
                    <a:solidFill>
                      <a:srgbClr val="0070C0"/>
                    </a:solidFill>
                  </a:rPr>
                  <a:t>wOpt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3" y="3657600"/>
                <a:ext cx="8869253" cy="2751522"/>
              </a:xfrm>
              <a:prstGeom prst="rect">
                <a:avLst/>
              </a:prstGeom>
              <a:blipFill>
                <a:blip r:embed="rId3"/>
                <a:stretch>
                  <a:fillRect l="-962" t="-443" r="-344" b="-1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11" y="1401473"/>
            <a:ext cx="7652377" cy="21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Experiment – Data Scalability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48948"/>
              </p:ext>
            </p:extLst>
          </p:nvPr>
        </p:nvGraphicFramePr>
        <p:xfrm>
          <a:off x="309667" y="7493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309667" y="1515492"/>
                <a:ext cx="9240121" cy="565638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P-Tucker scales up to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the largest tensor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exhibits </a:t>
                </a:r>
                <a:br>
                  <a:rPr lang="en-US" altLang="ko-KR" dirty="0" smtClean="0">
                    <a:solidFill>
                      <a:schemeClr val="tx1"/>
                    </a:solidFill>
                  </a:rPr>
                </a:br>
                <a:r>
                  <a:rPr lang="en-US" altLang="ko-KR" b="1" dirty="0" smtClean="0">
                    <a:solidFill>
                      <a:srgbClr val="C00000"/>
                    </a:solidFill>
                  </a:rPr>
                  <a:t>1.7~14.1</a:t>
                </a:r>
                <a:r>
                  <a:rPr lang="en-US" altLang="ko-KR" b="1" dirty="0" smtClean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b="1" dirty="0" smtClean="0">
                    <a:solidFill>
                      <a:srgbClr val="C00000"/>
                    </a:solidFill>
                  </a:rPr>
                  <a:t>speed-up</a:t>
                </a:r>
                <a:endParaRPr lang="en-US" b="1" dirty="0" smtClean="0">
                  <a:solidFill>
                    <a:srgbClr val="C00000"/>
                  </a:solidFill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1) </a:t>
                </a:r>
                <a:r>
                  <a:rPr lang="en-US" b="1" dirty="0">
                    <a:solidFill>
                      <a:schemeClr val="tx1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ynthetic tensors (~10M):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altLang="ko-KR" b="1" dirty="0" smtClean="0">
                    <a:solidFill>
                      <a:srgbClr val="C00000"/>
                    </a:solidFill>
                  </a:rPr>
                  <a:t>7.1-14.1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speed-up</a:t>
                </a:r>
                <a:endParaRPr lang="en-US" dirty="0" smtClean="0">
                  <a:solidFill>
                    <a:srgbClr val="C00000"/>
                  </a:solidFill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2) Real-world tensors (~1M):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 smtClean="0">
                    <a:solidFill>
                      <a:srgbClr val="C00000"/>
                    </a:solidFill>
                  </a:rPr>
                  <a:t>1.7-275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speed-up</a:t>
                </a:r>
                <a:endParaRPr lang="en-US" b="1" dirty="0" smtClean="0">
                  <a:solidFill>
                    <a:schemeClr val="accent2"/>
                  </a:solidFill>
                </a:endParaRPr>
              </a:p>
              <a:p>
                <a:pPr marL="384048" lvl="2" indent="0">
                  <a:lnSpc>
                    <a:spcPct val="120000"/>
                  </a:lnSpc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67" y="1515492"/>
                <a:ext cx="9240121" cy="5656380"/>
              </a:xfrm>
              <a:prstGeom prst="rect">
                <a:avLst/>
              </a:prstGeom>
              <a:blipFill>
                <a:blip r:embed="rId3"/>
                <a:stretch>
                  <a:fillRect t="-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64135" y="3779734"/>
            <a:ext cx="8971221" cy="2362163"/>
            <a:chOff x="126633" y="3729348"/>
            <a:chExt cx="8971221" cy="21365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56" y="3851501"/>
              <a:ext cx="8874298" cy="2014375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26633" y="3729348"/>
              <a:ext cx="8971221" cy="338554"/>
              <a:chOff x="126633" y="3729348"/>
              <a:chExt cx="8971221" cy="33855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699441" y="3729348"/>
                <a:ext cx="23984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/>
                  <a:t>O.O.M. = out-of-memory</a:t>
                </a:r>
                <a:endParaRPr lang="ko-KR" altLang="en-US" sz="1600" b="1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395728" y="3851500"/>
                <a:ext cx="969264" cy="213007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" name="직선 화살표 연결선 7"/>
              <p:cNvCxnSpPr/>
              <p:nvPr/>
            </p:nvCxnSpPr>
            <p:spPr>
              <a:xfrm>
                <a:off x="1997964" y="3941064"/>
                <a:ext cx="397764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26633" y="3758292"/>
                <a:ext cx="1915909" cy="3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002060"/>
                    </a:solidFill>
                  </a:rPr>
                  <a:t>Proposed Method</a:t>
                </a:r>
                <a:endParaRPr lang="ko-KR" altLang="en-US" b="1" dirty="0">
                  <a:solidFill>
                    <a:srgbClr val="00206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2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uFillTx/>
              </a:rPr>
              <a:t>Overview</a:t>
            </a:r>
            <a:endParaRPr lang="ko-KR" altLang="en-US" dirty="0">
              <a:uFillTx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41960" y="1432878"/>
            <a:ext cx="8686800" cy="4800600"/>
          </a:xfrm>
        </p:spPr>
        <p:txBody>
          <a:bodyPr/>
          <a:lstStyle/>
          <a:p>
            <a:r>
              <a:rPr lang="en-US" altLang="ko-KR" dirty="0" smtClean="0"/>
              <a:t>Q: Given </a:t>
            </a:r>
            <a:r>
              <a:rPr lang="en-US" altLang="ko-KR" b="1" dirty="0">
                <a:solidFill>
                  <a:srgbClr val="C00000"/>
                </a:solidFill>
              </a:rPr>
              <a:t>sparse multi-dimensional </a:t>
            </a:r>
            <a:r>
              <a:rPr lang="en-US" altLang="ko-KR" b="1" dirty="0" smtClean="0">
                <a:solidFill>
                  <a:srgbClr val="C00000"/>
                </a:solidFill>
              </a:rPr>
              <a:t>data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how </a:t>
            </a:r>
            <a:r>
              <a:rPr lang="en-US" altLang="ko-KR" dirty="0"/>
              <a:t>can we discover latent concepts/relations and predict missing values? 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A: Our proposed method </a:t>
            </a:r>
            <a:r>
              <a:rPr lang="en-US" altLang="ko-KR" b="1" dirty="0" smtClean="0">
                <a:solidFill>
                  <a:srgbClr val="C00000"/>
                </a:solidFill>
              </a:rPr>
              <a:t>P-Tucker, </a:t>
            </a:r>
            <a:r>
              <a:rPr lang="en-US" altLang="ko-KR" dirty="0" smtClean="0"/>
              <a:t>a scalable Tucker factorization method for sparse tensors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38600"/>
            <a:ext cx="6332067" cy="247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P-Tucker-Cache </a:t>
            </a:r>
            <a:r>
              <a:rPr lang="en-US" sz="3600" dirty="0" smtClean="0">
                <a:solidFill>
                  <a:srgbClr val="C00000"/>
                </a:solidFill>
              </a:rPr>
              <a:t>and </a:t>
            </a:r>
            <a:r>
              <a:rPr lang="en-US" sz="3600" dirty="0" smtClean="0">
                <a:solidFill>
                  <a:srgbClr val="C00000"/>
                </a:solidFill>
              </a:rPr>
              <a:t>P-Tucker-</a:t>
            </a:r>
            <a:r>
              <a:rPr lang="en-US" sz="3600" dirty="0" err="1" smtClean="0">
                <a:solidFill>
                  <a:srgbClr val="C00000"/>
                </a:solidFill>
              </a:rPr>
              <a:t>Approx</a:t>
            </a:r>
            <a:endParaRPr lang="en-US" sz="36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73828"/>
              </p:ext>
            </p:extLst>
          </p:nvPr>
        </p:nvGraphicFramePr>
        <p:xfrm>
          <a:off x="411479" y="87945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10551" y="1753309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P-Tucker-Cache </a:t>
            </a:r>
            <a:r>
              <a:rPr lang="en-US" dirty="0" smtClean="0">
                <a:solidFill>
                  <a:schemeClr val="tx1"/>
                </a:solidFill>
              </a:rPr>
              <a:t>shows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b="1" dirty="0" smtClean="0">
                <a:solidFill>
                  <a:srgbClr val="C00000"/>
                </a:solidFill>
              </a:rPr>
              <a:t>trade-off</a:t>
            </a:r>
            <a:r>
              <a:rPr lang="en-US" dirty="0" smtClean="0">
                <a:solidFill>
                  <a:schemeClr val="tx1"/>
                </a:solidFill>
              </a:rPr>
              <a:t>  between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time and memory</a:t>
            </a:r>
          </a:p>
          <a:p>
            <a:pPr marL="384048" lvl="2" indent="0">
              <a:lnSpc>
                <a:spcPct val="120000"/>
              </a:lnSpc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P-Tucker-</a:t>
            </a:r>
            <a:r>
              <a:rPr lang="en-US" b="1" dirty="0" err="1" smtClean="0">
                <a:solidFill>
                  <a:schemeClr val="tx1"/>
                </a:solidFill>
              </a:rPr>
              <a:t>Approx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converges faster </a:t>
            </a:r>
            <a:r>
              <a:rPr lang="en-US" dirty="0" smtClean="0">
                <a:solidFill>
                  <a:schemeClr val="tx1"/>
                </a:solidFill>
              </a:rPr>
              <a:t>than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P-Tucker and presents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similar  accuracy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compared to P-Tucker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99" y="1332542"/>
            <a:ext cx="5049520" cy="2370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85" y="4030092"/>
            <a:ext cx="5062618" cy="23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-76200" y="1271017"/>
                <a:ext cx="9049444" cy="565638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Effectiveness of parallelization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P-Tucker scales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near linearly </a:t>
                </a:r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respect to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the number of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threads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right figure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[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Q</a:t>
                </a:r>
                <a:r>
                  <a:rPr lang="en-US" b="1" dirty="0">
                    <a:solidFill>
                      <a:srgbClr val="C00000"/>
                    </a:solidFill>
                  </a:rPr>
                  <a:t>]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How effective is the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dynamic scheduling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/>
                </a:r>
                <a:br>
                  <a:rPr lang="en-US" dirty="0" smtClean="0">
                    <a:solidFill>
                      <a:srgbClr val="C00000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compared to the static one?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[A]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 1.5</a:t>
                </a:r>
                <a:r>
                  <a:rPr lang="en-US" altLang="ko-KR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faster performance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for 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/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dirty="0" err="1" smtClean="0">
                    <a:solidFill>
                      <a:schemeClr val="tx1"/>
                    </a:solidFill>
                  </a:rPr>
                  <a:t>MovieLens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(dynamic: 367.5s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static: 552.7s)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 Accuracy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Metric 1: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reconstruction </a:t>
                </a:r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rror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Metric 2: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test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RMSE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(predicting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missing values)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P-Tucker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shows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1.4-4.8</a:t>
                </a:r>
                <a:r>
                  <a:rPr lang="en-US" altLang="ko-KR" b="1" dirty="0" smtClean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less recon. error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/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and predicts </a:t>
                </a:r>
                <a:r>
                  <a:rPr lang="en-US" dirty="0">
                    <a:solidFill>
                      <a:schemeClr val="tx1"/>
                    </a:solidFill>
                  </a:rPr>
                  <a:t>missing entries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with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1.4-4.3</a:t>
                </a:r>
                <a:r>
                  <a:rPr lang="en-US" altLang="ko-KR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/>
                </a:r>
                <a:br>
                  <a:rPr lang="en-US" b="1" dirty="0" smtClean="0">
                    <a:solidFill>
                      <a:srgbClr val="C00000"/>
                    </a:solidFill>
                  </a:rPr>
                </a:br>
                <a:r>
                  <a:rPr lang="en-US" b="1" dirty="0" smtClean="0">
                    <a:solidFill>
                      <a:srgbClr val="C00000"/>
                    </a:solidFill>
                  </a:rPr>
                  <a:t>less test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RMSE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right figure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lvl="5">
                  <a:lnSpc>
                    <a:spcPct val="12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endParaRPr lang="en-US" sz="1600" dirty="0" smtClean="0">
                  <a:solidFill>
                    <a:schemeClr val="tx1"/>
                  </a:solidFill>
                </a:endParaRPr>
              </a:p>
              <a:p>
                <a:pPr marL="1071400" lvl="6" indent="0">
                  <a:lnSpc>
                    <a:spcPct val="120000"/>
                  </a:lnSpc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6">
                  <a:lnSpc>
                    <a:spcPct val="12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271017"/>
                <a:ext cx="9049444" cy="5656380"/>
              </a:xfrm>
              <a:prstGeom prst="rect">
                <a:avLst/>
              </a:prstGeom>
              <a:blipFill>
                <a:blip r:embed="rId3"/>
                <a:stretch>
                  <a:fillRect t="-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Parallelization </a:t>
            </a:r>
            <a:r>
              <a:rPr lang="en-US" sz="3600" dirty="0" smtClean="0">
                <a:solidFill>
                  <a:srgbClr val="C00000"/>
                </a:solidFill>
              </a:rPr>
              <a:t>&amp; Accuracy</a:t>
            </a:r>
            <a:endParaRPr lang="en-US" sz="36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00252"/>
              </p:ext>
            </p:extLst>
          </p:nvPr>
        </p:nvGraphicFramePr>
        <p:xfrm>
          <a:off x="304800" y="76744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3456" y="1306776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963160"/>
            <a:ext cx="3288323" cy="2496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327925"/>
            <a:ext cx="3064832" cy="23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uFillTx/>
              </a:rPr>
              <a:t>Outline</a:t>
            </a:r>
            <a:endParaRPr lang="ko-KR" altLang="en-US" dirty="0">
              <a:uFillTx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>
                <a:uFillTx/>
              </a:rPr>
              <a:t>Introduction &amp; Problem </a:t>
            </a:r>
            <a:r>
              <a:rPr lang="en-US" altLang="ko-KR" sz="3200" dirty="0">
                <a:uFillTx/>
              </a:rPr>
              <a:t>Definition</a:t>
            </a:r>
          </a:p>
          <a:p>
            <a:pPr eaLnBrk="1" hangingPunct="1"/>
            <a:r>
              <a:rPr lang="en-US" altLang="ko-KR" sz="3200" dirty="0">
                <a:uFillTx/>
              </a:rPr>
              <a:t>Proposed </a:t>
            </a:r>
            <a:r>
              <a:rPr lang="en-US" altLang="ko-KR" sz="3200" dirty="0" smtClean="0">
                <a:uFillTx/>
              </a:rPr>
              <a:t>Method: P-Tucker</a:t>
            </a:r>
            <a:endParaRPr lang="en-US" altLang="ko-KR" sz="3200" dirty="0">
              <a:uFillTx/>
            </a:endParaRPr>
          </a:p>
          <a:p>
            <a:pPr eaLnBrk="1" hangingPunct="1"/>
            <a:r>
              <a:rPr lang="en-US" altLang="ko-KR" sz="3200" dirty="0">
                <a:uFillTx/>
              </a:rPr>
              <a:t>Experiments</a:t>
            </a:r>
          </a:p>
          <a:p>
            <a:pPr eaLnBrk="1" hangingPunct="1"/>
            <a:r>
              <a:rPr lang="en-US" altLang="ko-KR" sz="3200" b="1" dirty="0">
                <a:solidFill>
                  <a:srgbClr val="C00000"/>
                </a:solidFill>
                <a:uFillTx/>
              </a:rPr>
              <a:t>Conclusion</a:t>
            </a:r>
          </a:p>
          <a:p>
            <a:pPr eaLnBrk="1" hangingPunct="1"/>
            <a:endParaRPr lang="en-US" altLang="ko-KR" sz="3200" dirty="0">
              <a:uFillTx/>
            </a:endParaRPr>
          </a:p>
        </p:txBody>
      </p:sp>
      <p:sp>
        <p:nvSpPr>
          <p:cNvPr id="4" name="AutoShape 59"/>
          <p:cNvSpPr>
            <a:spLocks noChangeArrowheads="1"/>
          </p:cNvSpPr>
          <p:nvPr/>
        </p:nvSpPr>
        <p:spPr bwMode="auto">
          <a:xfrm>
            <a:off x="152400" y="3505200"/>
            <a:ext cx="304800" cy="381000"/>
          </a:xfrm>
          <a:prstGeom prst="rightArrow">
            <a:avLst>
              <a:gd name="adj1" fmla="val 50000"/>
              <a:gd name="adj2" fmla="val 47394"/>
            </a:avLst>
          </a:prstGeom>
          <a:solidFill>
            <a:srgbClr val="000099"/>
          </a:solidFill>
          <a:ln>
            <a:noFill/>
          </a:ln>
        </p:spPr>
        <p:txBody>
          <a:bodyPr wrap="none" anchor="ctr"/>
          <a:lstStyle/>
          <a:p>
            <a:endParaRPr lang="en-US" altLang="ko-KR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02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94556" y="1332542"/>
                <a:ext cx="9049444" cy="549236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We address an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efficient Tucker factorization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for sparse tensors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	</a:t>
                </a:r>
                <a:r>
                  <a:rPr lang="en-US" sz="1000" dirty="0" smtClean="0">
                    <a:solidFill>
                      <a:schemeClr val="tx1"/>
                    </a:solidFill>
                  </a:rPr>
                  <a:t>	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P-Tucker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the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only </a:t>
                </a:r>
                <a:r>
                  <a:rPr lang="en-US" b="1" dirty="0">
                    <a:solidFill>
                      <a:srgbClr val="C00000"/>
                    </a:solidFill>
                  </a:rPr>
                  <a:t>method </a:t>
                </a:r>
                <a:r>
                  <a:rPr lang="en-US" dirty="0">
                    <a:solidFill>
                      <a:schemeClr val="tx1"/>
                    </a:solidFill>
                  </a:rPr>
                  <a:t>scalable with all aspects of tensor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scale</a:t>
                </a:r>
                <a:r>
                  <a:rPr lang="en-US" dirty="0">
                    <a:solidFill>
                      <a:schemeClr val="tx1"/>
                    </a:solidFill>
                  </a:rPr>
                  <a:t>, factorization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speed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b="1" dirty="0">
                    <a:solidFill>
                      <a:srgbClr val="C00000"/>
                    </a:solidFill>
                  </a:rPr>
                  <a:t>memory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requirement, and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accuracy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,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while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existing methods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have limited scalability for some aspects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4">
                  <a:lnSpc>
                    <a:spcPct val="120000"/>
                  </a:lnSpc>
                </a:pPr>
                <a:endParaRPr lang="en-US" sz="1200" b="1" dirty="0" smtClean="0">
                  <a:solidFill>
                    <a:schemeClr val="accent2"/>
                  </a:solidFill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P-Tucker has the best performance in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theoretical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experimental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perspectives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(1.7-14.1</a:t>
                </a:r>
                <a:r>
                  <a:rPr lang="en-US" altLang="ko-KR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speed-up and 1.4-4.8</a:t>
                </a:r>
                <a:r>
                  <a:rPr lang="en-US" altLang="ko-KR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less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error)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endParaRPr lang="en-US" sz="1100" dirty="0" smtClean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Impacts: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recommender systems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(predicting missing entries),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bioinformatics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(cancer&lt;-&gt;gene relations),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knowledge bases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(finding similar (subject, verb, object) triplets)</a:t>
                </a:r>
              </a:p>
              <a:p>
                <a:pPr marL="384048" lvl="2" indent="0">
                  <a:lnSpc>
                    <a:spcPct val="12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749808" lvl="4" indent="0">
                  <a:lnSpc>
                    <a:spcPct val="120000"/>
                  </a:lnSpc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6" y="1332542"/>
                <a:ext cx="9049444" cy="5492369"/>
              </a:xfrm>
              <a:prstGeom prst="rect">
                <a:avLst/>
              </a:prstGeom>
              <a:blipFill>
                <a:blip r:embed="rId3"/>
                <a:stretch>
                  <a:fillRect t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Conclusion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28389"/>
              </p:ext>
            </p:extLst>
          </p:nvPr>
        </p:nvGraphicFramePr>
        <p:xfrm>
          <a:off x="271343" y="71616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Conclusion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8667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00200" y="2438400"/>
            <a:ext cx="5867400" cy="1139825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5600" dirty="0" smtClean="0">
                <a:uFillTx/>
                <a:latin typeface="+mn-lt"/>
              </a:rPr>
              <a:t>Thank you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Appendix - Existing </a:t>
            </a:r>
            <a:r>
              <a:rPr lang="en-US" sz="4000" dirty="0">
                <a:solidFill>
                  <a:srgbClr val="C00000"/>
                </a:solidFill>
              </a:rPr>
              <a:t>M</a:t>
            </a:r>
            <a:r>
              <a:rPr lang="en-US" sz="4000" dirty="0" smtClean="0">
                <a:solidFill>
                  <a:srgbClr val="C00000"/>
                </a:solidFill>
              </a:rPr>
              <a:t>ethods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388033" y="69661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1600200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Alternating Least Square (ALS</a:t>
            </a:r>
            <a:r>
              <a:rPr lang="en-US" b="1" dirty="0" smtClean="0">
                <a:solidFill>
                  <a:srgbClr val="C00000"/>
                </a:solidFill>
              </a:rPr>
              <a:t>) </a:t>
            </a:r>
            <a:r>
              <a:rPr lang="en-US" dirty="0" smtClean="0">
                <a:solidFill>
                  <a:schemeClr val="tx1"/>
                </a:solidFill>
              </a:rPr>
              <a:t>is widely used for </a:t>
            </a:r>
            <a:r>
              <a:rPr lang="en-US" dirty="0" smtClean="0">
                <a:solidFill>
                  <a:schemeClr val="tx1"/>
                </a:solidFill>
              </a:rPr>
              <a:t>Tucker</a:t>
            </a:r>
            <a:endParaRPr lang="en-US" dirty="0" smtClean="0">
              <a:solidFill>
                <a:schemeClr val="tx1"/>
              </a:solidFill>
            </a:endParaRPr>
          </a:p>
          <a:p>
            <a:pPr lvl="4"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Given many parameters, updates </a:t>
            </a:r>
            <a:r>
              <a:rPr lang="en-US" sz="2000" b="1" dirty="0" smtClean="0">
                <a:solidFill>
                  <a:srgbClr val="C00000"/>
                </a:solidFill>
              </a:rPr>
              <a:t>a parameter </a:t>
            </a:r>
            <a:r>
              <a:rPr lang="en-US" sz="2000" dirty="0" smtClean="0">
                <a:solidFill>
                  <a:schemeClr val="tx1"/>
                </a:solidFill>
              </a:rPr>
              <a:t>while fixing all the others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Based on ALS, various TF algorithms have been developed</a:t>
            </a:r>
          </a:p>
          <a:p>
            <a:pPr lvl="2"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  <p:grpSp>
        <p:nvGrpSpPr>
          <p:cNvPr id="23" name="그룹 22"/>
          <p:cNvGrpSpPr/>
          <p:nvPr/>
        </p:nvGrpSpPr>
        <p:grpSpPr>
          <a:xfrm>
            <a:off x="667845" y="3760977"/>
            <a:ext cx="8229267" cy="2616101"/>
            <a:chOff x="840154" y="2397476"/>
            <a:chExt cx="7852692" cy="2616101"/>
          </a:xfrm>
        </p:grpSpPr>
        <p:sp>
          <p:nvSpPr>
            <p:cNvPr id="22" name="TextBox 21"/>
            <p:cNvSpPr txBox="1"/>
            <p:nvPr/>
          </p:nvSpPr>
          <p:spPr>
            <a:xfrm>
              <a:off x="840154" y="2397476"/>
              <a:ext cx="3687722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Fully Observable TF Methods</a:t>
              </a:r>
            </a:p>
            <a:p>
              <a:pPr algn="ctr"/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endParaRPr lang="en-US" altLang="ko-KR" b="1" dirty="0" smtClean="0"/>
            </a:p>
            <a:p>
              <a:pPr algn="ctr"/>
              <a:r>
                <a:rPr lang="en-US" altLang="ko-KR" u="sng" dirty="0" smtClean="0"/>
                <a:t>Definition</a:t>
              </a:r>
              <a:r>
                <a:rPr lang="en-US" altLang="ko-KR" dirty="0" smtClean="0"/>
                <a:t>: TF methods which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regard missing entries </a:t>
              </a:r>
              <a:r>
                <a:rPr lang="en-US" altLang="ko-KR" dirty="0" smtClean="0"/>
                <a:t>of a tensor as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zeros</a:t>
              </a:r>
            </a:p>
            <a:p>
              <a:pPr algn="ctr"/>
              <a:endParaRPr lang="en-US" altLang="ko-KR" b="1" dirty="0" smtClean="0">
                <a:solidFill>
                  <a:schemeClr val="accent2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rgbClr val="0070C0"/>
                  </a:solidFill>
                </a:rPr>
                <a:t> (+) High scalability</a:t>
              </a:r>
            </a:p>
            <a:p>
              <a:pPr algn="ctr"/>
              <a:r>
                <a:rPr lang="en-US" altLang="ko-KR" b="1" dirty="0" smtClean="0">
                  <a:solidFill>
                    <a:srgbClr val="0070C0"/>
                  </a:solidFill>
                </a:rPr>
                <a:t>(+) Easily parallelizable</a:t>
              </a: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(-) Low accuracy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48890" y="2397476"/>
              <a:ext cx="3943956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Partially Observable TF Methods</a:t>
              </a:r>
            </a:p>
            <a:p>
              <a:pPr algn="ctr"/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endParaRPr lang="en-US" altLang="ko-KR" b="1" dirty="0"/>
            </a:p>
            <a:p>
              <a:pPr algn="ctr"/>
              <a:r>
                <a:rPr lang="en-US" altLang="ko-KR" u="sng" dirty="0"/>
                <a:t>Definition</a:t>
              </a:r>
              <a:r>
                <a:rPr lang="en-US" altLang="ko-KR" dirty="0"/>
                <a:t>: TF methods which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ignore</a:t>
              </a:r>
              <a:r>
                <a:rPr lang="en-US" altLang="ko-KR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b="1" dirty="0">
                  <a:solidFill>
                    <a:srgbClr val="C00000"/>
                  </a:solidFill>
                </a:rPr>
                <a:t>missing entries </a:t>
              </a:r>
              <a:r>
                <a:rPr lang="en-US" altLang="ko-KR" dirty="0"/>
                <a:t>of a </a:t>
              </a:r>
              <a:r>
                <a:rPr lang="en-US" altLang="ko-KR" dirty="0" smtClean="0"/>
                <a:t>tensor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0070C0"/>
                  </a:solidFill>
                </a:rPr>
                <a:t> (+) High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accuracy</a:t>
              </a:r>
              <a:endParaRPr lang="en-US" altLang="ko-KR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(-) Limited </a:t>
              </a:r>
              <a:r>
                <a:rPr lang="en-US" altLang="ko-KR" b="1" dirty="0">
                  <a:solidFill>
                    <a:srgbClr val="FF0000"/>
                  </a:solidFill>
                </a:rPr>
                <a:t>scalability</a:t>
              </a:r>
            </a:p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(-)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Not easy to parallelize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pPr algn="ctr"/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84632" y="3563560"/>
            <a:ext cx="8430768" cy="2608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Connector 8"/>
          <p:cNvCxnSpPr/>
          <p:nvPr/>
        </p:nvCxnSpPr>
        <p:spPr>
          <a:xfrm>
            <a:off x="466344" y="4419600"/>
            <a:ext cx="843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648200" y="3563560"/>
            <a:ext cx="33528" cy="2592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Higher-order </a:t>
            </a:r>
            <a:r>
              <a:rPr lang="en-US" sz="3200" dirty="0" smtClean="0">
                <a:solidFill>
                  <a:srgbClr val="C00000"/>
                </a:solidFill>
              </a:rPr>
              <a:t>Orthogonal </a:t>
            </a:r>
            <a:r>
              <a:rPr lang="en-US" sz="3200" dirty="0" smtClean="0">
                <a:solidFill>
                  <a:srgbClr val="C00000"/>
                </a:solidFill>
              </a:rPr>
              <a:t>Iteration (HOOI)</a:t>
            </a:r>
            <a:endParaRPr lang="en-US" sz="32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24241"/>
              </p:ext>
            </p:extLst>
          </p:nvPr>
        </p:nvGraphicFramePr>
        <p:xfrm>
          <a:off x="304800" y="103975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98" y="1393503"/>
            <a:ext cx="5554487" cy="36102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37578" y="5164326"/>
                <a:ext cx="833933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/>
                  <a:t>Most TF methods are </a:t>
                </a:r>
                <a:r>
                  <a:rPr lang="en-US" altLang="ko-KR" sz="2000" dirty="0"/>
                  <a:t>based on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Higher-order 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Orthogonal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Iteration</a:t>
                </a:r>
                <a:endParaRPr lang="en-US" altLang="ko-KR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/>
                  <a:t>HOOI suffers from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intermediate data explosion </a:t>
                </a:r>
                <a:r>
                  <a:rPr lang="en-US" altLang="ko-KR" sz="2000" dirty="0" smtClean="0"/>
                  <a:t>while </a:t>
                </a:r>
                <a:r>
                  <a:rPr lang="en-US" altLang="ko-KR" sz="2000" dirty="0" smtClean="0"/>
                  <a:t>computing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/>
                  <a:t>HOOI </a:t>
                </a:r>
                <a:r>
                  <a:rPr lang="en-US" altLang="ko-KR" sz="2000" dirty="0" smtClean="0"/>
                  <a:t>regards missing entries as zeros, which causes </a:t>
                </a:r>
                <a:r>
                  <a:rPr lang="en-US" altLang="ko-KR" sz="2000" b="1" dirty="0" smtClean="0">
                    <a:solidFill>
                      <a:srgbClr val="C00000"/>
                    </a:solidFill>
                  </a:rPr>
                  <a:t>low accuracy</a:t>
                </a:r>
                <a:endParaRPr lang="ko-KR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8" y="5164326"/>
                <a:ext cx="8339334" cy="1015663"/>
              </a:xfrm>
              <a:prstGeom prst="rect">
                <a:avLst/>
              </a:prstGeom>
              <a:blipFill>
                <a:blip r:embed="rId4"/>
                <a:stretch>
                  <a:fillRect l="-658" t="-2395" b="-10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611120" y="3601720"/>
            <a:ext cx="3891280" cy="50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502400" y="3855720"/>
            <a:ext cx="5181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66706" y="3394055"/>
            <a:ext cx="207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Causing</a:t>
            </a:r>
            <a:br>
              <a:rPr lang="en-US" altLang="ko-KR" b="1" dirty="0" smtClean="0"/>
            </a:br>
            <a:r>
              <a:rPr lang="en-US" altLang="ko-KR" b="1" dirty="0" smtClean="0"/>
              <a:t>intermediate data</a:t>
            </a:r>
            <a:br>
              <a:rPr lang="en-US" altLang="ko-KR" b="1" dirty="0" smtClean="0"/>
            </a:br>
            <a:r>
              <a:rPr lang="en-US" altLang="ko-KR" b="1" dirty="0" smtClean="0"/>
              <a:t>explosion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91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Appendix - Loss </a:t>
            </a:r>
            <a:r>
              <a:rPr lang="en-US" sz="4000" dirty="0" smtClean="0">
                <a:solidFill>
                  <a:srgbClr val="C00000"/>
                </a:solidFill>
              </a:rPr>
              <a:t>Function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396239" y="10829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60322" y="4485474"/>
            <a:ext cx="87735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The l</a:t>
            </a:r>
            <a:r>
              <a:rPr lang="en-US" altLang="ko-KR" sz="2400" dirty="0" smtClean="0"/>
              <a:t>oss </a:t>
            </a:r>
            <a:r>
              <a:rPr lang="en-US" altLang="ko-KR" sz="2400" dirty="0"/>
              <a:t>function </a:t>
            </a:r>
            <a:r>
              <a:rPr lang="en-US" altLang="ko-KR" sz="2400" dirty="0" smtClean="0"/>
              <a:t>only </a:t>
            </a:r>
            <a:r>
              <a:rPr lang="en-US" altLang="ko-KR" sz="2400" dirty="0"/>
              <a:t>depends on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observed entries </a:t>
            </a:r>
            <a:r>
              <a:rPr lang="en-US" altLang="ko-KR" sz="2400" b="1" dirty="0">
                <a:solidFill>
                  <a:srgbClr val="C00000"/>
                </a:solidFill>
              </a:rPr>
              <a:t>of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C00000"/>
                </a:solidFill>
              </a:rPr>
              <a:t>L2 </a:t>
            </a:r>
            <a:r>
              <a:rPr lang="en-US" altLang="ko-KR" sz="2400" b="1" dirty="0">
                <a:solidFill>
                  <a:srgbClr val="C00000"/>
                </a:solidFill>
              </a:rPr>
              <a:t>regularization</a:t>
            </a:r>
            <a:r>
              <a:rPr lang="en-US" altLang="ko-KR" sz="2400" dirty="0"/>
              <a:t> is used </a:t>
            </a:r>
            <a:r>
              <a:rPr lang="en-US" altLang="ko-KR" sz="2400" dirty="0" smtClean="0"/>
              <a:t>in the loss function </a:t>
            </a:r>
            <a:r>
              <a:rPr lang="en-US" altLang="ko-KR" sz="2400" dirty="0"/>
              <a:t>to </a:t>
            </a:r>
            <a:r>
              <a:rPr lang="en-US" altLang="ko-KR" sz="2400" dirty="0" smtClean="0"/>
              <a:t>prevent overfitting</a:t>
            </a:r>
            <a:r>
              <a:rPr lang="en-US" altLang="ko-KR" sz="2400" dirty="0" smtClean="0"/>
              <a:t>, which </a:t>
            </a:r>
            <a:r>
              <a:rPr lang="en-US" altLang="ko-KR" sz="2400" dirty="0"/>
              <a:t>has been generally utilized in </a:t>
            </a:r>
            <a:r>
              <a:rPr lang="en-US" altLang="ko-KR" sz="2400" dirty="0" smtClean="0"/>
              <a:t>machine learning problems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4" y="1680737"/>
            <a:ext cx="8867820" cy="21059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27900" y="2733698"/>
            <a:ext cx="1231900" cy="9239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60600" y="3408859"/>
            <a:ext cx="1016000" cy="2487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17649" y="3933270"/>
            <a:ext cx="336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Only observed entries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1499" y="3933270"/>
            <a:ext cx="266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L2 regularization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844800" y="3679768"/>
            <a:ext cx="0" cy="29307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943850" y="3657600"/>
            <a:ext cx="0" cy="29307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8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Appendix – P-Tucker Algorithm</a:t>
            </a:r>
            <a:endParaRPr lang="en-US" sz="32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2495"/>
              </p:ext>
            </p:extLst>
          </p:nvPr>
        </p:nvGraphicFramePr>
        <p:xfrm>
          <a:off x="383344" y="121608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80" y="1332542"/>
            <a:ext cx="6148769" cy="495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6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Appendix – Row-wise Update Rule</a:t>
            </a:r>
            <a:endParaRPr lang="en-US" sz="32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42253"/>
              </p:ext>
            </p:extLst>
          </p:nvPr>
        </p:nvGraphicFramePr>
        <p:xfrm>
          <a:off x="381000" y="6692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9" y="1414376"/>
            <a:ext cx="6476037" cy="482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0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uFillTx/>
              </a:rPr>
              <a:t>Outline</a:t>
            </a:r>
            <a:endParaRPr lang="ko-KR" altLang="en-US" dirty="0">
              <a:uFillTx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 smtClean="0">
                <a:solidFill>
                  <a:srgbClr val="C00000"/>
                </a:solidFill>
                <a:uFillTx/>
              </a:rPr>
              <a:t>Introduction &amp; Problem </a:t>
            </a:r>
            <a:r>
              <a:rPr lang="en-US" altLang="ko-KR" sz="3200" b="1" dirty="0">
                <a:solidFill>
                  <a:srgbClr val="C00000"/>
                </a:solidFill>
                <a:uFillTx/>
              </a:rPr>
              <a:t>Definition</a:t>
            </a:r>
          </a:p>
          <a:p>
            <a:pPr eaLnBrk="1" hangingPunct="1"/>
            <a:r>
              <a:rPr lang="en-US" altLang="ko-KR" sz="3200" dirty="0">
                <a:uFillTx/>
              </a:rPr>
              <a:t>Proposed </a:t>
            </a:r>
            <a:r>
              <a:rPr lang="en-US" altLang="ko-KR" sz="3200" dirty="0" smtClean="0">
                <a:uFillTx/>
              </a:rPr>
              <a:t>Method: P-Tucker</a:t>
            </a:r>
            <a:endParaRPr lang="en-US" altLang="ko-KR" sz="3200" dirty="0">
              <a:uFillTx/>
            </a:endParaRPr>
          </a:p>
          <a:p>
            <a:pPr eaLnBrk="1" hangingPunct="1"/>
            <a:r>
              <a:rPr lang="en-US" altLang="ko-KR" sz="3200" dirty="0">
                <a:uFillTx/>
              </a:rPr>
              <a:t>Experiments</a:t>
            </a:r>
          </a:p>
          <a:p>
            <a:pPr eaLnBrk="1" hangingPunct="1"/>
            <a:r>
              <a:rPr lang="en-US" altLang="ko-KR" sz="3200" dirty="0">
                <a:uFillTx/>
              </a:rPr>
              <a:t>Conclusion</a:t>
            </a:r>
          </a:p>
          <a:p>
            <a:pPr eaLnBrk="1" hangingPunct="1"/>
            <a:endParaRPr lang="en-US" altLang="ko-KR" sz="3200" dirty="0">
              <a:uFillTx/>
            </a:endParaRPr>
          </a:p>
        </p:txBody>
      </p:sp>
      <p:sp>
        <p:nvSpPr>
          <p:cNvPr id="4" name="AutoShape 59"/>
          <p:cNvSpPr>
            <a:spLocks noChangeArrowheads="1"/>
          </p:cNvSpPr>
          <p:nvPr/>
        </p:nvSpPr>
        <p:spPr bwMode="auto">
          <a:xfrm>
            <a:off x="152400" y="1722782"/>
            <a:ext cx="304800" cy="381000"/>
          </a:xfrm>
          <a:prstGeom prst="rightArrow">
            <a:avLst>
              <a:gd name="adj1" fmla="val 50000"/>
              <a:gd name="adj2" fmla="val 47394"/>
            </a:avLst>
          </a:prstGeom>
          <a:solidFill>
            <a:srgbClr val="000099"/>
          </a:solidFill>
          <a:ln>
            <a:noFill/>
          </a:ln>
        </p:spPr>
        <p:txBody>
          <a:bodyPr wrap="none" anchor="ctr"/>
          <a:lstStyle/>
          <a:p>
            <a:endParaRPr lang="en-US" altLang="ko-KR">
              <a:solidFill>
                <a:srgbClr val="000000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Proof </a:t>
            </a:r>
            <a:r>
              <a:rPr lang="en-US" sz="4000" dirty="0" smtClean="0">
                <a:solidFill>
                  <a:srgbClr val="C00000"/>
                </a:solidFill>
              </a:rPr>
              <a:t>of row-wise updates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4953"/>
              </p:ext>
            </p:extLst>
          </p:nvPr>
        </p:nvGraphicFramePr>
        <p:xfrm>
          <a:off x="333934" y="7493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14" t="1283"/>
          <a:stretch/>
        </p:blipFill>
        <p:spPr>
          <a:xfrm>
            <a:off x="1280160" y="1397000"/>
            <a:ext cx="6953008" cy="4201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002" y="5817166"/>
            <a:ext cx="879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Note that the full proof of row-wise updates is summarized in the supplementary material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Appendix – Intuition of P-Tucker-</a:t>
            </a:r>
            <a:r>
              <a:rPr lang="en-US" sz="3200" dirty="0" err="1" smtClean="0">
                <a:solidFill>
                  <a:srgbClr val="C00000"/>
                </a:solidFill>
              </a:rPr>
              <a:t>Approx</a:t>
            </a:r>
            <a:endParaRPr lang="en-US" sz="32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20547"/>
              </p:ext>
            </p:extLst>
          </p:nvPr>
        </p:nvGraphicFramePr>
        <p:xfrm>
          <a:off x="411479" y="7493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53" y="1436599"/>
            <a:ext cx="8015450" cy="470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9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smtClean="0">
                <a:solidFill>
                  <a:srgbClr val="C00000"/>
                </a:solidFill>
              </a:rPr>
              <a:t>Appendix - Real-World </a:t>
            </a:r>
            <a:r>
              <a:rPr lang="en-US" sz="4000" dirty="0" smtClean="0">
                <a:solidFill>
                  <a:srgbClr val="C00000"/>
                </a:solidFill>
              </a:rPr>
              <a:t>Applications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304800" y="74937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Experiment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73" y="1373488"/>
            <a:ext cx="5051242" cy="486729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76200" y="1394634"/>
            <a:ext cx="9049444" cy="53943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1. </a:t>
            </a:r>
            <a:r>
              <a:rPr lang="en-US" b="1" dirty="0" smtClean="0">
                <a:solidFill>
                  <a:srgbClr val="C00000"/>
                </a:solidFill>
              </a:rPr>
              <a:t>Concept discovery: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Three notable concepts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are found by P-Tucker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(e.g., Thriller concept)</a:t>
            </a:r>
          </a:p>
          <a:p>
            <a:pPr marL="384048" lvl="2" indent="0">
              <a:lnSpc>
                <a:spcPct val="12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2. Relation discovery: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We found interesting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relations between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movie, year, and hour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using P-Tucker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4">
              <a:lnSpc>
                <a:spcPct val="120000"/>
              </a:lnSpc>
            </a:pP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5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49457" y="1370335"/>
            <a:ext cx="9049444" cy="5089451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1. J.-T. Sun, H.-J. Zeng, H. Liu, Y. Lu, and Z. Chen, “</a:t>
            </a:r>
            <a:r>
              <a:rPr lang="en-US" dirty="0" err="1">
                <a:solidFill>
                  <a:schemeClr val="tx1"/>
                </a:solidFill>
              </a:rPr>
              <a:t>Cubesvd</a:t>
            </a:r>
            <a:r>
              <a:rPr lang="en-US" dirty="0">
                <a:solidFill>
                  <a:schemeClr val="tx1"/>
                </a:solidFill>
              </a:rPr>
              <a:t>: A </a:t>
            </a:r>
            <a:r>
              <a:rPr lang="en-US" dirty="0" smtClean="0">
                <a:solidFill>
                  <a:schemeClr val="tx1"/>
                </a:solidFill>
              </a:rPr>
              <a:t>novel approach </a:t>
            </a:r>
            <a:r>
              <a:rPr lang="en-US" dirty="0">
                <a:solidFill>
                  <a:schemeClr val="tx1"/>
                </a:solidFill>
              </a:rPr>
              <a:t>to personalized web search,” in WWW, 2005, pp. 382–390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. Y. Chi, B. L. Tseng, and J. </a:t>
            </a:r>
            <a:r>
              <a:rPr lang="en-US" dirty="0" err="1">
                <a:solidFill>
                  <a:schemeClr val="tx1"/>
                </a:solidFill>
              </a:rPr>
              <a:t>Tatemura</a:t>
            </a:r>
            <a:r>
              <a:rPr lang="en-US" dirty="0">
                <a:solidFill>
                  <a:schemeClr val="tx1"/>
                </a:solidFill>
              </a:rPr>
              <a:t>, “Eigen-trend: trend analysis in </a:t>
            </a:r>
            <a:r>
              <a:rPr lang="en-US" dirty="0" smtClean="0">
                <a:solidFill>
                  <a:schemeClr val="tx1"/>
                </a:solidFill>
              </a:rPr>
              <a:t>the blogosphere </a:t>
            </a:r>
            <a:r>
              <a:rPr lang="en-US" dirty="0">
                <a:solidFill>
                  <a:schemeClr val="tx1"/>
                </a:solidFill>
              </a:rPr>
              <a:t>based on singular value decompositions,” in CIKM, </a:t>
            </a:r>
            <a:r>
              <a:rPr lang="en-US" dirty="0" smtClean="0">
                <a:solidFill>
                  <a:schemeClr val="tx1"/>
                </a:solidFill>
              </a:rPr>
              <a:t>2006, pp</a:t>
            </a:r>
            <a:r>
              <a:rPr lang="en-US" dirty="0">
                <a:solidFill>
                  <a:schemeClr val="tx1"/>
                </a:solidFill>
              </a:rPr>
              <a:t>. 68–77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3. J. Sun, S. Papadimitriou, C.-Y. Lin, N. Cao, S. Liu, and W. Qian</a:t>
            </a:r>
            <a:r>
              <a:rPr lang="en-US" dirty="0" smtClean="0">
                <a:solidFill>
                  <a:schemeClr val="tx1"/>
                </a:solidFill>
              </a:rPr>
              <a:t>, “</a:t>
            </a:r>
            <a:r>
              <a:rPr lang="en-US" dirty="0" err="1">
                <a:solidFill>
                  <a:schemeClr val="tx1"/>
                </a:solidFill>
              </a:rPr>
              <a:t>Multivis</a:t>
            </a:r>
            <a:r>
              <a:rPr lang="en-US" dirty="0">
                <a:solidFill>
                  <a:schemeClr val="tx1"/>
                </a:solidFill>
              </a:rPr>
              <a:t>: Content-based social network exploration through </a:t>
            </a:r>
            <a:r>
              <a:rPr lang="en-US" dirty="0" smtClean="0">
                <a:solidFill>
                  <a:schemeClr val="tx1"/>
                </a:solidFill>
              </a:rPr>
              <a:t>multi-way visual </a:t>
            </a:r>
            <a:r>
              <a:rPr lang="en-US" dirty="0">
                <a:solidFill>
                  <a:schemeClr val="tx1"/>
                </a:solidFill>
              </a:rPr>
              <a:t>analysis,” in SDM, 2009, pp. 1064–1075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. S. Smith and G. </a:t>
            </a:r>
            <a:r>
              <a:rPr lang="en-US" dirty="0" err="1">
                <a:solidFill>
                  <a:schemeClr val="tx1"/>
                </a:solidFill>
              </a:rPr>
              <a:t>Karypis</a:t>
            </a:r>
            <a:r>
              <a:rPr lang="en-US" dirty="0">
                <a:solidFill>
                  <a:schemeClr val="tx1"/>
                </a:solidFill>
              </a:rPr>
              <a:t>, “Accelerating the tucker decomposition </a:t>
            </a:r>
            <a:r>
              <a:rPr lang="en-US" dirty="0" smtClean="0">
                <a:solidFill>
                  <a:schemeClr val="tx1"/>
                </a:solidFill>
              </a:rPr>
              <a:t>with compressed </a:t>
            </a:r>
            <a:r>
              <a:rPr lang="en-US" dirty="0">
                <a:solidFill>
                  <a:schemeClr val="tx1"/>
                </a:solidFill>
              </a:rPr>
              <a:t>sparse tensors,” in </a:t>
            </a:r>
            <a:r>
              <a:rPr lang="en-US" dirty="0" err="1">
                <a:solidFill>
                  <a:schemeClr val="tx1"/>
                </a:solidFill>
              </a:rPr>
              <a:t>Europar</a:t>
            </a:r>
            <a:r>
              <a:rPr lang="en-US" dirty="0">
                <a:solidFill>
                  <a:schemeClr val="tx1"/>
                </a:solidFill>
              </a:rPr>
              <a:t>, 2017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5</a:t>
            </a:r>
            <a:r>
              <a:rPr lang="en-US" dirty="0">
                <a:solidFill>
                  <a:schemeClr val="tx1"/>
                </a:solidFill>
              </a:rPr>
              <a:t>. J. Oh, K. Shin, E. E. </a:t>
            </a:r>
            <a:r>
              <a:rPr lang="en-US" dirty="0" err="1">
                <a:solidFill>
                  <a:schemeClr val="tx1"/>
                </a:solidFill>
              </a:rPr>
              <a:t>Papalexakis</a:t>
            </a:r>
            <a:r>
              <a:rPr lang="en-US" dirty="0">
                <a:solidFill>
                  <a:schemeClr val="tx1"/>
                </a:solidFill>
              </a:rPr>
              <a:t>, C. </a:t>
            </a:r>
            <a:r>
              <a:rPr lang="en-US" dirty="0" err="1">
                <a:solidFill>
                  <a:schemeClr val="tx1"/>
                </a:solidFill>
              </a:rPr>
              <a:t>Faloutsos</a:t>
            </a:r>
            <a:r>
              <a:rPr lang="en-US" dirty="0">
                <a:solidFill>
                  <a:schemeClr val="tx1"/>
                </a:solidFill>
              </a:rPr>
              <a:t>, and H. Yu, “</a:t>
            </a:r>
            <a:r>
              <a:rPr lang="en-US" dirty="0" smtClean="0">
                <a:solidFill>
                  <a:schemeClr val="tx1"/>
                </a:solidFill>
              </a:rPr>
              <a:t>S-hot: Scalable </a:t>
            </a:r>
            <a:r>
              <a:rPr lang="en-US" dirty="0">
                <a:solidFill>
                  <a:schemeClr val="tx1"/>
                </a:solidFill>
              </a:rPr>
              <a:t>high-order tucker decomposition,” in WSDM, 2017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6. M. </a:t>
            </a:r>
            <a:r>
              <a:rPr lang="en-US" dirty="0" err="1" smtClean="0">
                <a:solidFill>
                  <a:schemeClr val="tx1"/>
                </a:solidFill>
              </a:rPr>
              <a:t>Filipovic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A. </a:t>
            </a:r>
            <a:r>
              <a:rPr lang="en-US" dirty="0" err="1" smtClean="0">
                <a:solidFill>
                  <a:schemeClr val="tx1"/>
                </a:solidFill>
              </a:rPr>
              <a:t>Jukic</a:t>
            </a:r>
            <a:r>
              <a:rPr lang="en-US" dirty="0">
                <a:solidFill>
                  <a:schemeClr val="tx1"/>
                </a:solidFill>
              </a:rPr>
              <a:t>, “Tucker factorization with missing data </a:t>
            </a:r>
            <a:r>
              <a:rPr lang="en-US" dirty="0" smtClean="0">
                <a:solidFill>
                  <a:schemeClr val="tx1"/>
                </a:solidFill>
              </a:rPr>
              <a:t>with application </a:t>
            </a:r>
            <a:r>
              <a:rPr lang="en-US" dirty="0">
                <a:solidFill>
                  <a:schemeClr val="tx1"/>
                </a:solidFill>
              </a:rPr>
              <a:t>to low-n-rank tensor completion,” Multidimensional </a:t>
            </a:r>
            <a:r>
              <a:rPr lang="en-US" dirty="0" smtClean="0">
                <a:solidFill>
                  <a:schemeClr val="tx1"/>
                </a:solidFill>
              </a:rPr>
              <a:t>systems and </a:t>
            </a:r>
            <a:r>
              <a:rPr lang="en-US" dirty="0">
                <a:solidFill>
                  <a:schemeClr val="tx1"/>
                </a:solidFill>
              </a:rPr>
              <a:t>signal processing, vol. 26, no. 3, pp. 677–692, 2015.</a:t>
            </a: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4">
              <a:lnSpc>
                <a:spcPct val="120000"/>
              </a:lnSpc>
            </a:pP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749808" lvl="4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Appendix – References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12775"/>
              </p:ext>
            </p:extLst>
          </p:nvPr>
        </p:nvGraphicFramePr>
        <p:xfrm>
          <a:off x="411479" y="105271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cxnSp>
        <p:nvCxnSpPr>
          <p:cNvPr id="16" name="Straight Connector 8"/>
          <p:cNvCxnSpPr/>
          <p:nvPr/>
        </p:nvCxnSpPr>
        <p:spPr>
          <a:xfrm>
            <a:off x="598931" y="1267764"/>
            <a:ext cx="831646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0524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47278" y="1408787"/>
                <a:ext cx="9049444" cy="465148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Various real-world data are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represented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as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tensors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Tensors are a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of vectors and matrices</a:t>
                </a:r>
              </a:p>
              <a:p>
                <a:pPr lvl="4">
                  <a:lnSpc>
                    <a:spcPct val="12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Example: a 3-way tensor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Many real-world tensors are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sparse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(=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most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entries are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missing)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20000"/>
                  </a:lnSpc>
                </a:pPr>
                <a:endParaRPr lang="en-US" sz="3000" b="1" dirty="0" smtClean="0">
                  <a:solidFill>
                    <a:schemeClr val="accent2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endParaRPr lang="en-US" sz="2400" b="1" dirty="0" smtClean="0">
                  <a:solidFill>
                    <a:schemeClr val="accent2"/>
                  </a:solidFill>
                </a:endParaRPr>
              </a:p>
              <a:p>
                <a:pPr lvl="4">
                  <a:lnSpc>
                    <a:spcPct val="120000"/>
                  </a:lnSpc>
                </a:pPr>
                <a:endParaRPr lang="en-US" sz="2400" b="1" dirty="0"/>
              </a:p>
              <a:p>
                <a:pPr lvl="4">
                  <a:lnSpc>
                    <a:spcPct val="120000"/>
                  </a:lnSpc>
                </a:pPr>
                <a:endParaRPr lang="en-US" sz="2400" b="1" dirty="0"/>
              </a:p>
              <a:p>
                <a:pPr lvl="4">
                  <a:lnSpc>
                    <a:spcPct val="120000"/>
                  </a:lnSpc>
                </a:pPr>
                <a:endParaRPr lang="en-US" b="1" dirty="0" smtClean="0"/>
              </a:p>
              <a:p>
                <a:pPr lvl="2">
                  <a:lnSpc>
                    <a:spcPct val="120000"/>
                  </a:lnSpc>
                </a:pPr>
                <a:endParaRPr lang="en-US" b="1" dirty="0"/>
              </a:p>
              <a:p>
                <a:pPr lvl="4">
                  <a:lnSpc>
                    <a:spcPct val="120000"/>
                  </a:lnSpc>
                </a:pPr>
                <a:endParaRPr lang="en-US" b="1" dirty="0" smtClean="0"/>
              </a:p>
              <a:p>
                <a:pPr lvl="4">
                  <a:lnSpc>
                    <a:spcPct val="120000"/>
                  </a:lnSpc>
                </a:pPr>
                <a:endParaRPr lang="en-US" dirty="0" smtClean="0"/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" y="1408787"/>
                <a:ext cx="9049444" cy="4651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pic>
        <p:nvPicPr>
          <p:cNvPr id="1026" name="Picture 2" descr="netflix movie rat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4" y="3513660"/>
            <a:ext cx="2235716" cy="1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cial network facebook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10" y="3350247"/>
            <a:ext cx="2383216" cy="16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200" y="5044542"/>
            <a:ext cx="25237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Movie rating</a:t>
            </a:r>
          </a:p>
          <a:p>
            <a:pPr algn="ctr"/>
            <a:r>
              <a:rPr lang="en-US" altLang="ko-KR" dirty="0" smtClean="0"/>
              <a:t>3-way tensor</a:t>
            </a:r>
            <a:br>
              <a:rPr lang="en-US" altLang="ko-KR" dirty="0" smtClean="0"/>
            </a:br>
            <a:r>
              <a:rPr lang="en-US" altLang="ko-KR" dirty="0" smtClean="0"/>
              <a:t>Index: (user, movie, time)</a:t>
            </a:r>
          </a:p>
          <a:p>
            <a:pPr algn="ctr"/>
            <a:r>
              <a:rPr lang="en-US" altLang="ko-KR" dirty="0" smtClean="0"/>
              <a:t>Value: rating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05446" y="5044541"/>
            <a:ext cx="25237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Social network</a:t>
            </a:r>
          </a:p>
          <a:p>
            <a:pPr algn="ctr"/>
            <a:r>
              <a:rPr lang="en-US" altLang="ko-KR" dirty="0" smtClean="0"/>
              <a:t>3-way tensor</a:t>
            </a:r>
            <a:br>
              <a:rPr lang="en-US" altLang="ko-KR" dirty="0" smtClean="0"/>
            </a:br>
            <a:r>
              <a:rPr lang="en-US" altLang="ko-KR" dirty="0" smtClean="0"/>
              <a:t>Index: (user1, user2, date)</a:t>
            </a:r>
          </a:p>
          <a:p>
            <a:pPr algn="ctr"/>
            <a:r>
              <a:rPr lang="en-US" altLang="ko-KR" dirty="0" smtClean="0"/>
              <a:t>Value: friendship (binary)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01424" y="5029792"/>
            <a:ext cx="2559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Color video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dirty="0"/>
              <a:t>4</a:t>
            </a:r>
            <a:r>
              <a:rPr lang="en-US" altLang="ko-KR" dirty="0" smtClean="0"/>
              <a:t>-way tensor</a:t>
            </a:r>
            <a:br>
              <a:rPr lang="en-US" altLang="ko-KR" dirty="0" smtClean="0"/>
            </a:br>
            <a:r>
              <a:rPr lang="en-US" altLang="ko-KR" dirty="0" smtClean="0"/>
              <a:t>Index: </a:t>
            </a:r>
            <a:br>
              <a:rPr lang="en-US" altLang="ko-KR" dirty="0" smtClean="0"/>
            </a:br>
            <a:r>
              <a:rPr lang="en-US" altLang="ko-KR" dirty="0" smtClean="0"/>
              <a:t>(row, column, RGB, time)</a:t>
            </a:r>
          </a:p>
          <a:p>
            <a:pPr algn="ctr"/>
            <a:r>
              <a:rPr lang="en-US" altLang="ko-KR" dirty="0" smtClean="0"/>
              <a:t>Value: 0~255</a:t>
            </a:r>
            <a:endParaRPr lang="ko-KR" altLang="en-US" dirty="0"/>
          </a:p>
        </p:txBody>
      </p:sp>
      <p:pic>
        <p:nvPicPr>
          <p:cNvPr id="1042" name="Picture 18" descr="video tensor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19434" r="8637" b="7019"/>
          <a:stretch/>
        </p:blipFill>
        <p:spPr bwMode="auto">
          <a:xfrm>
            <a:off x="6431507" y="3392693"/>
            <a:ext cx="2313027" cy="15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화살표 연결선 40"/>
          <p:cNvCxnSpPr/>
          <p:nvPr/>
        </p:nvCxnSpPr>
        <p:spPr>
          <a:xfrm>
            <a:off x="5424628" y="2514600"/>
            <a:ext cx="13107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705600" y="1344010"/>
            <a:ext cx="2391122" cy="1355606"/>
            <a:chOff x="6035040" y="1344010"/>
            <a:chExt cx="2898142" cy="1355606"/>
          </a:xfrm>
        </p:grpSpPr>
        <p:grpSp>
          <p:nvGrpSpPr>
            <p:cNvPr id="3" name="그룹 2"/>
            <p:cNvGrpSpPr/>
            <p:nvPr/>
          </p:nvGrpSpPr>
          <p:grpSpPr>
            <a:xfrm>
              <a:off x="6035040" y="1344010"/>
              <a:ext cx="2836609" cy="1355606"/>
              <a:chOff x="6154418" y="1332542"/>
              <a:chExt cx="2836609" cy="1468943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7588020" y="1332542"/>
                <a:ext cx="1403007" cy="1468943"/>
                <a:chOff x="6947352" y="1405032"/>
                <a:chExt cx="1403007" cy="1468943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7299573" y="1465929"/>
                  <a:ext cx="1050786" cy="1089765"/>
                  <a:chOff x="6537960" y="1484271"/>
                  <a:chExt cx="1050786" cy="1089765"/>
                </a:xfrm>
              </p:grpSpPr>
              <p:grpSp>
                <p:nvGrpSpPr>
                  <p:cNvPr id="19" name="그룹 18"/>
                  <p:cNvGrpSpPr/>
                  <p:nvPr/>
                </p:nvGrpSpPr>
                <p:grpSpPr>
                  <a:xfrm>
                    <a:off x="6640068" y="1484271"/>
                    <a:ext cx="948678" cy="905381"/>
                    <a:chOff x="6640068" y="1484271"/>
                    <a:chExt cx="948678" cy="905381"/>
                  </a:xfrm>
                </p:grpSpPr>
                <p:sp>
                  <p:nvSpPr>
                    <p:cNvPr id="33" name="직사각형 32"/>
                    <p:cNvSpPr/>
                    <p:nvPr/>
                  </p:nvSpPr>
                  <p:spPr>
                    <a:xfrm>
                      <a:off x="6738354" y="1484271"/>
                      <a:ext cx="850392" cy="72694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직사각형 31"/>
                    <p:cNvSpPr/>
                    <p:nvPr/>
                  </p:nvSpPr>
                  <p:spPr>
                    <a:xfrm>
                      <a:off x="6640068" y="1662704"/>
                      <a:ext cx="850392" cy="72694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직사각형 16"/>
                      <p:cNvSpPr/>
                      <p:nvPr/>
                    </p:nvSpPr>
                    <p:spPr>
                      <a:xfrm>
                        <a:off x="6537960" y="1847088"/>
                        <a:ext cx="850392" cy="72694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" name="직사각형 1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37960" y="1847088"/>
                        <a:ext cx="850392" cy="726948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555365" y="2504643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55365" y="2504643"/>
                      <a:ext cx="430436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030814" y="1405032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0814" y="1405032"/>
                      <a:ext cx="430436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6947352" y="1992302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7352" y="1992302"/>
                      <a:ext cx="430436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" name="그룹 34"/>
              <p:cNvGrpSpPr/>
              <p:nvPr/>
            </p:nvGrpSpPr>
            <p:grpSpPr>
              <a:xfrm>
                <a:off x="6154418" y="1440980"/>
                <a:ext cx="1156513" cy="1247168"/>
                <a:chOff x="6075414" y="1599634"/>
                <a:chExt cx="1156513" cy="12471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정육면체 33"/>
                    <p:cNvSpPr/>
                    <p:nvPr/>
                  </p:nvSpPr>
                  <p:spPr>
                    <a:xfrm>
                      <a:off x="6431507" y="1857702"/>
                      <a:ext cx="800420" cy="670349"/>
                    </a:xfrm>
                    <a:prstGeom prst="cub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정육면체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1507" y="1857702"/>
                      <a:ext cx="800420" cy="670349"/>
                    </a:xfrm>
                    <a:prstGeom prst="cub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6579069" y="2477470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9069" y="2477470"/>
                      <a:ext cx="430436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6075414" y="2057098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75414" y="2057098"/>
                      <a:ext cx="430436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6195608" y="1599634"/>
                      <a:ext cx="430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b="1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608" y="1599634"/>
                      <a:ext cx="430436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등호 47"/>
              <p:cNvSpPr/>
              <p:nvPr/>
            </p:nvSpPr>
            <p:spPr>
              <a:xfrm>
                <a:off x="7365516" y="1919812"/>
                <a:ext cx="297636" cy="219240"/>
              </a:xfrm>
              <a:prstGeom prst="mathEqual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6071110" y="1349503"/>
              <a:ext cx="2862072" cy="135011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651018" y="479792"/>
            <a:ext cx="8229600" cy="1139825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+mn-lt"/>
                <a:ea typeface="+mj-ea"/>
                <a:cs typeface="Times New Roman" pitchFamily="18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A50021"/>
                </a:solidFill>
                <a:uFillTx/>
                <a:latin typeface="Arial" charset="0"/>
                <a:ea typeface="굴림" pitchFamily="50" charset="-127"/>
              </a:defRPr>
            </a:lvl9pPr>
          </a:lstStyle>
          <a:p>
            <a:pPr defTabSz="914400"/>
            <a:r>
              <a:rPr lang="en-US" altLang="ko-KR" kern="0" dirty="0" smtClean="0">
                <a:solidFill>
                  <a:srgbClr val="C00000"/>
                </a:solidFill>
              </a:rPr>
              <a:t>Motivation – What are tensors?</a:t>
            </a:r>
            <a:endParaRPr lang="ko-KR" altLang="en-US" kern="0" dirty="0">
              <a:solidFill>
                <a:srgbClr val="C00000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19725"/>
              </p:ext>
            </p:extLst>
          </p:nvPr>
        </p:nvGraphicFramePr>
        <p:xfrm>
          <a:off x="381000" y="81042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8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94556" y="1676400"/>
            <a:ext cx="9049444" cy="502087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Q: How can we extract </a:t>
            </a:r>
            <a:r>
              <a:rPr lang="en-US" b="1" dirty="0" smtClean="0">
                <a:solidFill>
                  <a:srgbClr val="C00000"/>
                </a:solidFill>
              </a:rPr>
              <a:t>meaningful 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from tensors?</a:t>
            </a:r>
          </a:p>
          <a:p>
            <a:pPr lvl="4">
              <a:lnSpc>
                <a:spcPct val="12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A: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Tensor factorization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  <a:br>
              <a:rPr lang="en-US" sz="2400" b="1" dirty="0" smtClean="0">
                <a:solidFill>
                  <a:schemeClr val="accent2"/>
                </a:solidFill>
              </a:rPr>
            </a:br>
            <a:r>
              <a:rPr lang="en-US" sz="2400" b="1" dirty="0" smtClean="0">
                <a:solidFill>
                  <a:schemeClr val="accent2"/>
                </a:solidFill>
              </a:rPr>
              <a:t/>
            </a:r>
            <a:br>
              <a:rPr lang="en-US" sz="2400" b="1" dirty="0" smtClean="0">
                <a:solidFill>
                  <a:schemeClr val="accent2"/>
                </a:solidFill>
              </a:rPr>
            </a:br>
            <a:r>
              <a:rPr lang="en-US" sz="2400" b="1" dirty="0" smtClean="0">
                <a:solidFill>
                  <a:schemeClr val="accent2"/>
                </a:solidFill>
              </a:rPr>
              <a:t/>
            </a:r>
            <a:br>
              <a:rPr lang="en-US" sz="2400" b="1" dirty="0" smtClean="0">
                <a:solidFill>
                  <a:schemeClr val="accent2"/>
                </a:solidFill>
              </a:rPr>
            </a:br>
            <a:endParaRPr lang="en-US" sz="2400" b="1" dirty="0" smtClean="0">
              <a:solidFill>
                <a:schemeClr val="accent2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Two major tensor factorizations: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PARAFAC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dirty="0" smtClean="0"/>
              <a:t>and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Tucker</a:t>
            </a:r>
          </a:p>
          <a:p>
            <a:pPr lvl="4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Both approximate </a:t>
            </a:r>
            <a:r>
              <a:rPr lang="en-US" altLang="ko-KR" sz="2000" dirty="0">
                <a:solidFill>
                  <a:schemeClr val="tx1"/>
                </a:solidFill>
              </a:rPr>
              <a:t>an input tensor by </a:t>
            </a:r>
            <a:r>
              <a:rPr lang="en-US" altLang="ko-KR" sz="2000" b="1" dirty="0">
                <a:solidFill>
                  <a:srgbClr val="C00000"/>
                </a:solidFill>
              </a:rPr>
              <a:t>a core tensor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and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factor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matrices</a:t>
            </a:r>
          </a:p>
          <a:p>
            <a:pPr lvl="4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PARAFAC: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diagonal </a:t>
            </a:r>
            <a:r>
              <a:rPr lang="en-US" altLang="ko-KR" sz="2000" dirty="0" smtClean="0">
                <a:solidFill>
                  <a:schemeClr val="tx1"/>
                </a:solidFill>
              </a:rPr>
              <a:t>core tensor &lt;-&gt; Tucker: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full-dense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core tensor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Tucker reveals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notable relations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between axes (e.g., user&lt;-&gt;movie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for movie rating data), while PARAFAC </a:t>
            </a:r>
            <a:r>
              <a:rPr lang="en-US" altLang="ko-KR" b="1" dirty="0" smtClean="0">
                <a:solidFill>
                  <a:srgbClr val="C00000"/>
                </a:solidFill>
              </a:rPr>
              <a:t>cannot discover </a:t>
            </a:r>
            <a:r>
              <a:rPr lang="en-US" altLang="ko-KR" dirty="0" smtClean="0">
                <a:solidFill>
                  <a:schemeClr val="tx1"/>
                </a:solidFill>
              </a:rPr>
              <a:t>them</a:t>
            </a:r>
          </a:p>
          <a:p>
            <a:pPr lvl="4">
              <a:lnSpc>
                <a:spcPct val="120000"/>
              </a:lnSpc>
            </a:pPr>
            <a:endParaRPr lang="en-US" altLang="ko-KR" dirty="0" smtClean="0"/>
          </a:p>
          <a:p>
            <a:pPr lvl="4">
              <a:lnSpc>
                <a:spcPct val="120000"/>
              </a:lnSpc>
            </a:pP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Motivation – Tensor </a:t>
            </a:r>
            <a:r>
              <a:rPr lang="en-US" sz="4000" dirty="0" smtClean="0">
                <a:solidFill>
                  <a:srgbClr val="C00000"/>
                </a:solidFill>
              </a:rPr>
              <a:t>Factorization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23871"/>
              </p:ext>
            </p:extLst>
          </p:nvPr>
        </p:nvGraphicFramePr>
        <p:xfrm>
          <a:off x="411479" y="66065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143000" y="2262315"/>
            <a:ext cx="7635240" cy="1521562"/>
            <a:chOff x="1229868" y="1907438"/>
            <a:chExt cx="7635240" cy="15215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907438"/>
              <a:ext cx="4293108" cy="1521562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1229868" y="2529230"/>
              <a:ext cx="3342132" cy="707886"/>
              <a:chOff x="1229868" y="2529230"/>
              <a:chExt cx="3342132" cy="70788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229868" y="2529230"/>
                <a:ext cx="2550646" cy="707886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/>
                  <a:t>Tucker factorization </a:t>
                </a:r>
                <a:br>
                  <a:rPr lang="en-US" altLang="ko-KR" sz="2000" dirty="0" smtClean="0"/>
                </a:br>
                <a:r>
                  <a:rPr lang="en-US" altLang="ko-KR" sz="2000" dirty="0" smtClean="0"/>
                  <a:t>for a 3-way tensor</a:t>
                </a:r>
                <a:endParaRPr lang="ko-KR" altLang="en-US" sz="2000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3780514" y="2883173"/>
                <a:ext cx="79148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29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94556" y="1676400"/>
            <a:ext cx="9049444" cy="50208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lnSpc>
                <a:spcPct val="120000"/>
              </a:lnSpc>
            </a:pPr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Tucker Factorization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411479" y="66065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52006"/>
              </p:ext>
            </p:extLst>
          </p:nvPr>
        </p:nvGraphicFramePr>
        <p:xfrm>
          <a:off x="5715000" y="4547685"/>
          <a:ext cx="1842060" cy="13944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60515">
                  <a:extLst>
                    <a:ext uri="{9D8B030D-6E8A-4147-A177-3AD203B41FA5}">
                      <a16:colId xmlns:a16="http://schemas.microsoft.com/office/drawing/2014/main" val="1516059968"/>
                    </a:ext>
                  </a:extLst>
                </a:gridCol>
                <a:gridCol w="460515">
                  <a:extLst>
                    <a:ext uri="{9D8B030D-6E8A-4147-A177-3AD203B41FA5}">
                      <a16:colId xmlns:a16="http://schemas.microsoft.com/office/drawing/2014/main" val="950441081"/>
                    </a:ext>
                  </a:extLst>
                </a:gridCol>
                <a:gridCol w="460515">
                  <a:extLst>
                    <a:ext uri="{9D8B030D-6E8A-4147-A177-3AD203B41FA5}">
                      <a16:colId xmlns:a16="http://schemas.microsoft.com/office/drawing/2014/main" val="2258148349"/>
                    </a:ext>
                  </a:extLst>
                </a:gridCol>
                <a:gridCol w="460515">
                  <a:extLst>
                    <a:ext uri="{9D8B030D-6E8A-4147-A177-3AD203B41FA5}">
                      <a16:colId xmlns:a16="http://schemas.microsoft.com/office/drawing/2014/main" val="321046098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1919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2169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C00000"/>
                          </a:solidFill>
                        </a:rPr>
                        <a:t>8.6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448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9652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674520" y="4538246"/>
            <a:ext cx="396904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Movie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527" y="1370544"/>
            <a:ext cx="907180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How can we interpret outcomes of Tucker factorizations?</a:t>
            </a:r>
            <a:endParaRPr lang="en-US" altLang="ko-KR" sz="24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Factor matrices are set of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latent features </a:t>
            </a:r>
            <a:r>
              <a:rPr lang="en-US" altLang="ko-KR" sz="2400" dirty="0" smtClean="0"/>
              <a:t>of each axis/entity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Core tensor shows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strengths of relations</a:t>
            </a:r>
            <a:r>
              <a:rPr lang="en-US" altLang="ko-KR" sz="2400" dirty="0" smtClean="0"/>
              <a:t> between “concepts”    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</p:txBody>
      </p:sp>
      <p:sp>
        <p:nvSpPr>
          <p:cNvPr id="27" name="정육면체 26"/>
          <p:cNvSpPr/>
          <p:nvPr/>
        </p:nvSpPr>
        <p:spPr>
          <a:xfrm>
            <a:off x="609599" y="4648199"/>
            <a:ext cx="1310463" cy="1310463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2371" y="4967206"/>
            <a:ext cx="3969045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Row R</a:t>
            </a:r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Feature vector</a:t>
            </a:r>
          </a:p>
          <a:p>
            <a:r>
              <a:rPr lang="en-US" altLang="ko-KR" sz="2000" dirty="0"/>
              <a:t>o</a:t>
            </a:r>
            <a:r>
              <a:rPr lang="en-US" altLang="ko-KR" sz="2000" dirty="0" smtClean="0"/>
              <a:t>f “Inception”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74520" y="4928734"/>
            <a:ext cx="396904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Movie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74520" y="5570324"/>
            <a:ext cx="396904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Movie 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52948" y="5229726"/>
            <a:ext cx="396904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49633" y="3392524"/>
            <a:ext cx="330474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Column C</a:t>
            </a:r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“Thriller” concept 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34" name="아래쪽 화살표 33"/>
          <p:cNvSpPr/>
          <p:nvPr/>
        </p:nvSpPr>
        <p:spPr bwMode="auto">
          <a:xfrm>
            <a:off x="6705600" y="4152506"/>
            <a:ext cx="298170" cy="3857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 bwMode="auto">
          <a:xfrm rot="16200000">
            <a:off x="5351857" y="5268679"/>
            <a:ext cx="298170" cy="3857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693812" y="3370369"/>
            <a:ext cx="2286000" cy="71138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3391391" y="4967206"/>
            <a:ext cx="1872463" cy="101566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7381" y="6063688"/>
            <a:ext cx="39690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Movie-related Factor Matrix</a:t>
            </a:r>
          </a:p>
        </p:txBody>
      </p:sp>
      <p:sp>
        <p:nvSpPr>
          <p:cNvPr id="40" name="아래쪽 화살표 39"/>
          <p:cNvSpPr/>
          <p:nvPr/>
        </p:nvSpPr>
        <p:spPr bwMode="auto">
          <a:xfrm rot="13245905" flipH="1">
            <a:off x="1416881" y="4237923"/>
            <a:ext cx="204396" cy="107667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2856" y="5244915"/>
            <a:ext cx="5334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4.7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98460" y="3262651"/>
            <a:ext cx="346394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“Students”, “Thriller”, “1990s” </a:t>
            </a:r>
            <a:r>
              <a:rPr lang="en-US" altLang="ko-KR" sz="2000" dirty="0"/>
              <a:t>c</a:t>
            </a:r>
            <a:r>
              <a:rPr lang="en-US" altLang="ko-KR" sz="2000" dirty="0" smtClean="0"/>
              <a:t>oncepts are related by the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strength “4.7”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98460" y="3219806"/>
            <a:ext cx="3463940" cy="105319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800" y="6102250"/>
            <a:ext cx="39690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Core Tensor G</a:t>
            </a:r>
          </a:p>
        </p:txBody>
      </p:sp>
      <p:sp>
        <p:nvSpPr>
          <p:cNvPr id="47" name="타원 46"/>
          <p:cNvSpPr/>
          <p:nvPr/>
        </p:nvSpPr>
        <p:spPr bwMode="auto">
          <a:xfrm>
            <a:off x="904097" y="5232753"/>
            <a:ext cx="390712" cy="370212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6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Tucker </a:t>
            </a:r>
            <a:r>
              <a:rPr lang="en-US" sz="4000" dirty="0" smtClean="0">
                <a:solidFill>
                  <a:srgbClr val="C00000"/>
                </a:solidFill>
              </a:rPr>
              <a:t>Factorization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28844"/>
              </p:ext>
            </p:extLst>
          </p:nvPr>
        </p:nvGraphicFramePr>
        <p:xfrm>
          <a:off x="384516" y="60328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3456" y="1306777"/>
            <a:ext cx="9049444" cy="33618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Applications</a:t>
            </a:r>
            <a:r>
              <a:rPr lang="en-US" altLang="ko-KR" dirty="0" smtClean="0">
                <a:solidFill>
                  <a:schemeClr val="tx1"/>
                </a:solidFill>
              </a:rPr>
              <a:t> of Tucker factorization</a:t>
            </a:r>
          </a:p>
          <a:p>
            <a:pPr lvl="4"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Personalized </a:t>
            </a:r>
            <a:r>
              <a:rPr lang="en-US" altLang="ko-KR" b="1" dirty="0">
                <a:solidFill>
                  <a:srgbClr val="C00000"/>
                </a:solidFill>
              </a:rPr>
              <a:t>w</a:t>
            </a:r>
            <a:r>
              <a:rPr lang="en-US" altLang="ko-KR" b="1" dirty="0" smtClean="0">
                <a:solidFill>
                  <a:srgbClr val="C00000"/>
                </a:solidFill>
              </a:rPr>
              <a:t>eb </a:t>
            </a:r>
            <a:r>
              <a:rPr lang="en-US" altLang="ko-KR" b="1" dirty="0" smtClean="0">
                <a:solidFill>
                  <a:srgbClr val="C00000"/>
                </a:solidFill>
              </a:rPr>
              <a:t>search </a:t>
            </a:r>
            <a:r>
              <a:rPr lang="da-DK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Sun, J. </a:t>
            </a:r>
            <a:r>
              <a:rPr lang="da-DK" altLang="ko-KR" dirty="0" smtClean="0">
                <a:solidFill>
                  <a:schemeClr val="tx1"/>
                </a:solidFill>
              </a:rPr>
              <a:t>et al., 2005</a:t>
            </a:r>
            <a:r>
              <a:rPr lang="da-DK" altLang="ko-KR" dirty="0" smtClean="0">
                <a:solidFill>
                  <a:schemeClr val="tx1"/>
                </a:solidFill>
              </a:rPr>
              <a:t>)</a:t>
            </a:r>
          </a:p>
          <a:p>
            <a:pPr lvl="4">
              <a:lnSpc>
                <a:spcPct val="120000"/>
              </a:lnSpc>
            </a:pPr>
            <a:r>
              <a:rPr lang="da-DK" altLang="ko-KR" b="1" dirty="0" smtClean="0">
                <a:solidFill>
                  <a:srgbClr val="C00000"/>
                </a:solidFill>
              </a:rPr>
              <a:t>Trend analysis</a:t>
            </a:r>
            <a:r>
              <a:rPr lang="da-DK" altLang="ko-KR" dirty="0" smtClean="0">
                <a:solidFill>
                  <a:srgbClr val="C00000"/>
                </a:solidFill>
              </a:rPr>
              <a:t> </a:t>
            </a:r>
            <a:r>
              <a:rPr lang="da-DK" altLang="ko-KR" dirty="0" smtClean="0">
                <a:solidFill>
                  <a:schemeClr val="tx1"/>
                </a:solidFill>
              </a:rPr>
              <a:t>in the </a:t>
            </a:r>
            <a:r>
              <a:rPr lang="en-US" altLang="ko-KR" dirty="0" smtClean="0">
                <a:solidFill>
                  <a:schemeClr val="tx1"/>
                </a:solidFill>
              </a:rPr>
              <a:t>blogosphere </a:t>
            </a:r>
            <a:r>
              <a:rPr lang="en-US" altLang="ko-KR" dirty="0" smtClean="0">
                <a:solidFill>
                  <a:schemeClr val="tx1"/>
                </a:solidFill>
              </a:rPr>
              <a:t>(Chi, Y. et al., 2006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lvl="4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en-US" altLang="ko-KR" dirty="0" smtClean="0">
                <a:solidFill>
                  <a:schemeClr val="tx1"/>
                </a:solidFill>
              </a:rPr>
              <a:t>ontent-based </a:t>
            </a:r>
            <a:r>
              <a:rPr lang="en-US" altLang="ko-KR" b="1" dirty="0">
                <a:solidFill>
                  <a:srgbClr val="C00000"/>
                </a:solidFill>
              </a:rPr>
              <a:t>network </a:t>
            </a:r>
            <a:r>
              <a:rPr lang="en-US" altLang="ko-KR" b="1" dirty="0" smtClean="0">
                <a:solidFill>
                  <a:srgbClr val="C00000"/>
                </a:solidFill>
              </a:rPr>
              <a:t>analysis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and visualization </a:t>
            </a:r>
            <a:r>
              <a:rPr lang="en-US" altLang="ko-KR" dirty="0" smtClean="0">
                <a:solidFill>
                  <a:schemeClr val="tx1"/>
                </a:solidFill>
              </a:rPr>
              <a:t>(Sun, J. et al., 2009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</a:rPr>
              <a:t>However, there were no </a:t>
            </a:r>
            <a:r>
              <a:rPr lang="en-US" b="1" dirty="0" smtClean="0">
                <a:solidFill>
                  <a:srgbClr val="C00000"/>
                </a:solidFill>
              </a:rPr>
              <a:t>“appropriate” </a:t>
            </a:r>
            <a:r>
              <a:rPr lang="en-US" dirty="0" smtClean="0">
                <a:solidFill>
                  <a:schemeClr val="tx1"/>
                </a:solidFill>
              </a:rPr>
              <a:t>Tucker factorization methods for sparse tensors!</a:t>
            </a:r>
          </a:p>
          <a:p>
            <a:pPr lvl="3">
              <a:lnSpc>
                <a:spcPct val="120000"/>
              </a:lnSpc>
            </a:pPr>
            <a:endParaRPr lang="en-US" sz="2400" b="1" dirty="0">
              <a:solidFill>
                <a:schemeClr val="accent2"/>
              </a:solidFill>
            </a:endParaRPr>
          </a:p>
          <a:p>
            <a:pPr lvl="4">
              <a:lnSpc>
                <a:spcPct val="120000"/>
              </a:lnSpc>
            </a:pPr>
            <a:endParaRPr 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331458"/>
            <a:ext cx="6664418" cy="1827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62489" y="4818887"/>
            <a:ext cx="2255520" cy="8729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6910" y="4676138"/>
            <a:ext cx="1385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Existing</a:t>
            </a:r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Tucker</a:t>
            </a:r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Methods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1F96B5E-02EE-144F-95E0-FB8F92244115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6636" y="479363"/>
            <a:ext cx="8581218" cy="791654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Problem </a:t>
            </a:r>
            <a:r>
              <a:rPr lang="en-US" sz="4000" dirty="0" smtClean="0">
                <a:solidFill>
                  <a:srgbClr val="C00000"/>
                </a:solidFill>
              </a:rPr>
              <a:t>Definition</a:t>
            </a:r>
            <a:endParaRPr lang="en-US" sz="4000" dirty="0">
              <a:solidFill>
                <a:srgbClr val="C00000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22937"/>
              </p:ext>
            </p:extLst>
          </p:nvPr>
        </p:nvGraphicFramePr>
        <p:xfrm>
          <a:off x="381000" y="105271"/>
          <a:ext cx="90718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51">
                  <a:extLst>
                    <a:ext uri="{9D8B030D-6E8A-4147-A177-3AD203B41FA5}">
                      <a16:colId xmlns:a16="http://schemas.microsoft.com/office/drawing/2014/main" val="1057788443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3701132136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4023927831"/>
                    </a:ext>
                  </a:extLst>
                </a:gridCol>
                <a:gridCol w="2267951">
                  <a:extLst>
                    <a:ext uri="{9D8B030D-6E8A-4147-A177-3AD203B41FA5}">
                      <a16:colId xmlns:a16="http://schemas.microsoft.com/office/drawing/2014/main" val="156182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Proposed Method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Experiment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Conclusion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04614"/>
                  </a:ext>
                </a:extLst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83456" y="1332542"/>
            <a:ext cx="9049444" cy="4908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endParaRPr lang="en-US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0" y="1262439"/>
                <a:ext cx="9049444" cy="536377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charset="2"/>
                  <a:buChar char="§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20000"/>
                  </a:lnSpc>
                </a:pPr>
                <a:r>
                  <a:rPr lang="en-US" sz="2800" dirty="0" smtClean="0"/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[Input]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-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order </a:t>
                </a:r>
                <a:r>
                  <a:rPr lang="en-US" sz="2800" b="1" dirty="0" smtClean="0">
                    <a:solidFill>
                      <a:srgbClr val="C00000"/>
                    </a:solidFill>
                  </a:rPr>
                  <a:t>sparse tensor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sz="2800" b="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ko-KR" sz="2800" b="0" dirty="0" smtClean="0">
                    <a:solidFill>
                      <a:schemeClr val="tx1"/>
                    </a:solidFill>
                  </a:rPr>
                </a:br>
                <a:r>
                  <a:rPr lang="en-US" altLang="ko-KR" sz="2800" b="0" dirty="0" smtClean="0">
                    <a:solidFill>
                      <a:schemeClr val="tx1"/>
                    </a:solidFill>
                  </a:rPr>
                  <a:t>	         </a:t>
                </a:r>
                <a:r>
                  <a:rPr lang="en-US" altLang="ko-KR" sz="2800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ore tensor size (dimensionality)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[Output] </a:t>
                </a:r>
                <a:r>
                  <a:rPr lang="en-US" sz="2800" b="1" dirty="0" smtClean="0">
                    <a:solidFill>
                      <a:srgbClr val="C00000"/>
                    </a:solidFill>
                  </a:rPr>
                  <a:t>Factor matrices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r>
                      <a:rPr lang="en-US" altLang="ko-KR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ko-K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sz="2800" dirty="0" smtClean="0">
                    <a:solidFill>
                      <a:schemeClr val="tx1"/>
                    </a:solidFill>
                  </a:rPr>
                </a:br>
                <a:r>
                  <a:rPr lang="en-US" sz="2800" dirty="0" smtClean="0"/>
                  <a:t>		  </a:t>
                </a:r>
                <a:r>
                  <a:rPr lang="en-US" sz="2800" b="1" dirty="0" smtClean="0">
                    <a:solidFill>
                      <a:srgbClr val="C00000"/>
                    </a:solidFill>
                  </a:rPr>
                  <a:t>C</a:t>
                </a:r>
                <a:r>
                  <a:rPr lang="en-US" sz="2800" b="1" dirty="0" smtClean="0">
                    <a:solidFill>
                      <a:srgbClr val="C00000"/>
                    </a:solidFill>
                  </a:rPr>
                  <a:t>ore tensor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:r>
                  <a:rPr lang="en-US" sz="2800" dirty="0" smtClean="0"/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Q: How </a:t>
                </a:r>
                <a:r>
                  <a:rPr lang="en-US" sz="2800" dirty="0">
                    <a:solidFill>
                      <a:schemeClr val="tx1"/>
                    </a:solidFill>
                  </a:rPr>
                  <a:t>can we factorize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a large-scale sparse tensor in </a:t>
                </a:r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scalable</a:t>
                </a:r>
                <a:r>
                  <a:rPr lang="en-US" sz="2800" dirty="0"/>
                  <a:t>,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parallel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accurate</a:t>
                </a:r>
                <a:r>
                  <a:rPr lang="en-US" sz="2800" dirty="0"/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manner? 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384048" lvl="2" indent="0">
                  <a:lnSpc>
                    <a:spcPct val="120000"/>
                  </a:lnSpc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2439"/>
                <a:ext cx="9049444" cy="5363771"/>
              </a:xfrm>
              <a:prstGeom prst="rect">
                <a:avLst/>
              </a:prstGeom>
              <a:blipFill>
                <a:blip r:embed="rId3"/>
                <a:stretch>
                  <a:fillRect t="-455" r="-2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2" y="4737808"/>
            <a:ext cx="8850051" cy="15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uFillTx/>
              </a:rPr>
              <a:t>Outline</a:t>
            </a:r>
            <a:endParaRPr lang="ko-KR" altLang="en-US" dirty="0">
              <a:uFillTx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smtClean="0">
                <a:uFillTx/>
              </a:rPr>
              <a:t>Introduction &amp; Problem </a:t>
            </a:r>
            <a:r>
              <a:rPr lang="en-US" altLang="ko-KR" sz="3200" dirty="0">
                <a:uFillTx/>
              </a:rPr>
              <a:t>Definition</a:t>
            </a:r>
          </a:p>
          <a:p>
            <a:pPr eaLnBrk="1" hangingPunct="1"/>
            <a:r>
              <a:rPr lang="en-US" altLang="ko-KR" sz="3200" b="1" dirty="0">
                <a:solidFill>
                  <a:srgbClr val="C00000"/>
                </a:solidFill>
                <a:uFillTx/>
              </a:rPr>
              <a:t>Proposed </a:t>
            </a:r>
            <a:r>
              <a:rPr lang="en-US" altLang="ko-KR" sz="3200" b="1" dirty="0" smtClean="0">
                <a:solidFill>
                  <a:srgbClr val="C00000"/>
                </a:solidFill>
                <a:uFillTx/>
              </a:rPr>
              <a:t>Method: P-Tucker</a:t>
            </a:r>
            <a:endParaRPr lang="en-US" altLang="ko-KR" sz="3200" b="1" dirty="0">
              <a:solidFill>
                <a:srgbClr val="C00000"/>
              </a:solidFill>
              <a:uFillTx/>
            </a:endParaRPr>
          </a:p>
          <a:p>
            <a:pPr eaLnBrk="1" hangingPunct="1"/>
            <a:r>
              <a:rPr lang="en-US" altLang="ko-KR" sz="3200" dirty="0">
                <a:uFillTx/>
              </a:rPr>
              <a:t>Experiments</a:t>
            </a:r>
          </a:p>
          <a:p>
            <a:pPr eaLnBrk="1" hangingPunct="1"/>
            <a:r>
              <a:rPr lang="en-US" altLang="ko-KR" sz="3200" dirty="0">
                <a:uFillTx/>
              </a:rPr>
              <a:t>Conclusion</a:t>
            </a:r>
          </a:p>
          <a:p>
            <a:pPr eaLnBrk="1" hangingPunct="1"/>
            <a:endParaRPr lang="en-US" altLang="ko-KR" sz="3200" dirty="0">
              <a:uFillTx/>
            </a:endParaRPr>
          </a:p>
        </p:txBody>
      </p:sp>
      <p:sp>
        <p:nvSpPr>
          <p:cNvPr id="4" name="AutoShape 59"/>
          <p:cNvSpPr>
            <a:spLocks noChangeArrowheads="1"/>
          </p:cNvSpPr>
          <p:nvPr/>
        </p:nvSpPr>
        <p:spPr bwMode="auto">
          <a:xfrm>
            <a:off x="137160" y="2362200"/>
            <a:ext cx="304800" cy="381000"/>
          </a:xfrm>
          <a:prstGeom prst="rightArrow">
            <a:avLst>
              <a:gd name="adj1" fmla="val 50000"/>
              <a:gd name="adj2" fmla="val 47394"/>
            </a:avLst>
          </a:prstGeom>
          <a:solidFill>
            <a:srgbClr val="000099"/>
          </a:solidFill>
          <a:ln>
            <a:noFill/>
          </a:ln>
        </p:spPr>
        <p:txBody>
          <a:bodyPr wrap="none" anchor="ctr"/>
          <a:lstStyle/>
          <a:p>
            <a:endParaRPr lang="en-US" altLang="ko-KR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77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벽지">
  <a:themeElements>
    <a:clrScheme name="벽지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벽지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  <a:ea typeface="굴림" pitchFamily="50" charset="-127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  <a:ea typeface="굴림" pitchFamily="50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벽지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벽지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벽지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벽지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35122</TotalTime>
  <Words>1307</Words>
  <Application>Microsoft Office PowerPoint</Application>
  <PresentationFormat>화면 슬라이드 쇼(4:3)</PresentationFormat>
  <Paragraphs>405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굴림</vt:lpstr>
      <vt:lpstr>Arial</vt:lpstr>
      <vt:lpstr>Calibri</vt:lpstr>
      <vt:lpstr>Cambria Math</vt:lpstr>
      <vt:lpstr>Lucida Sans Unicode</vt:lpstr>
      <vt:lpstr>Times New Roman</vt:lpstr>
      <vt:lpstr>Wingdings</vt:lpstr>
      <vt:lpstr>벽지</vt:lpstr>
      <vt:lpstr>PowerPoint 프레젠테이션</vt:lpstr>
      <vt:lpstr>Overview</vt:lpstr>
      <vt:lpstr>Outline</vt:lpstr>
      <vt:lpstr>PowerPoint 프레젠테이션</vt:lpstr>
      <vt:lpstr>Motivation – Tensor Factorization</vt:lpstr>
      <vt:lpstr>Tucker Factorization</vt:lpstr>
      <vt:lpstr>Tucker Factorization</vt:lpstr>
      <vt:lpstr>Problem Definition</vt:lpstr>
      <vt:lpstr>Outline</vt:lpstr>
      <vt:lpstr>Proposed Method - Overview</vt:lpstr>
      <vt:lpstr>Proposed Method - Overview</vt:lpstr>
      <vt:lpstr>Proposed Method – Idea 1</vt:lpstr>
      <vt:lpstr>Proposed Method – Idea 2</vt:lpstr>
      <vt:lpstr>Proposed Method – Idea 3</vt:lpstr>
      <vt:lpstr>Proposed Method – Complexities</vt:lpstr>
      <vt:lpstr>Outline</vt:lpstr>
      <vt:lpstr>Experiment - Questions</vt:lpstr>
      <vt:lpstr>Experiment – Datasets &amp; Settings</vt:lpstr>
      <vt:lpstr>Experiment – Data Scalability</vt:lpstr>
      <vt:lpstr>P-Tucker-Cache and P-Tucker-Approx</vt:lpstr>
      <vt:lpstr>Parallelization &amp; Accuracy</vt:lpstr>
      <vt:lpstr>Outline</vt:lpstr>
      <vt:lpstr>Conclusion</vt:lpstr>
      <vt:lpstr>PowerPoint 프레젠테이션</vt:lpstr>
      <vt:lpstr>Appendix - Existing Methods</vt:lpstr>
      <vt:lpstr>Higher-order Orthogonal Iteration (HOOI)</vt:lpstr>
      <vt:lpstr>Appendix - Loss Function</vt:lpstr>
      <vt:lpstr>Appendix – P-Tucker Algorithm</vt:lpstr>
      <vt:lpstr>Appendix – Row-wise Update Rule</vt:lpstr>
      <vt:lpstr>Proof of row-wise updates</vt:lpstr>
      <vt:lpstr>Appendix – Intuition of P-Tucker-Approx</vt:lpstr>
      <vt:lpstr>Appendix - Real-World Applications</vt:lpstr>
      <vt:lpstr>Appendix –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Kang U</dc:creator>
  <cp:lastModifiedBy>Windows 사용자</cp:lastModifiedBy>
  <cp:revision>4565</cp:revision>
  <cp:lastPrinted>2016-11-10T10:34:44Z</cp:lastPrinted>
  <dcterms:modified xsi:type="dcterms:W3CDTF">2018-04-03T07:16:40Z</dcterms:modified>
</cp:coreProperties>
</file>